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Raleway"/>
      <p:regular r:id="rId59"/>
      <p:bold r:id="rId60"/>
      <p:italic r:id="rId61"/>
      <p:boldItalic r:id="rId62"/>
    </p:embeddedFont>
    <p:embeddedFont>
      <p:font typeface="Montserrat"/>
      <p:regular r:id="rId63"/>
      <p:bold r:id="rId64"/>
      <p:italic r:id="rId65"/>
      <p:boldItalic r:id="rId66"/>
    </p:embeddedFont>
    <p:embeddedFont>
      <p:font typeface="Anaheim"/>
      <p:regular r:id="rId67"/>
    </p:embeddedFont>
    <p:embeddedFont>
      <p:font typeface="Bebas Neue"/>
      <p:regular r:id="rId68"/>
    </p:embeddedFont>
    <p:embeddedFont>
      <p:font typeface="Lora"/>
      <p:regular r:id="rId69"/>
      <p:bold r:id="rId70"/>
      <p:italic r:id="rId71"/>
      <p:boldItalic r:id="rId72"/>
    </p:embeddedFont>
    <p:embeddedFont>
      <p:font typeface="PT Sans"/>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TSans-regular.fntdata"/><Relationship Id="rId72" Type="http://schemas.openxmlformats.org/officeDocument/2006/relationships/font" Target="fonts/Lora-boldItalic.fntdata"/><Relationship Id="rId31" Type="http://schemas.openxmlformats.org/officeDocument/2006/relationships/slide" Target="slides/slide27.xml"/><Relationship Id="rId75" Type="http://schemas.openxmlformats.org/officeDocument/2006/relationships/font" Target="fonts/PTSans-italic.fntdata"/><Relationship Id="rId30" Type="http://schemas.openxmlformats.org/officeDocument/2006/relationships/slide" Target="slides/slide26.xml"/><Relationship Id="rId74" Type="http://schemas.openxmlformats.org/officeDocument/2006/relationships/font" Target="fonts/PTSans-bold.fntdata"/><Relationship Id="rId33" Type="http://schemas.openxmlformats.org/officeDocument/2006/relationships/slide" Target="slides/slide29.xml"/><Relationship Id="rId77" Type="http://schemas.openxmlformats.org/officeDocument/2006/relationships/font" Target="fonts/OpenSans-regular.fntdata"/><Relationship Id="rId32" Type="http://schemas.openxmlformats.org/officeDocument/2006/relationships/slide" Target="slides/slide28.xml"/><Relationship Id="rId76" Type="http://schemas.openxmlformats.org/officeDocument/2006/relationships/font" Target="fonts/PTSans-boldItalic.fntdata"/><Relationship Id="rId35" Type="http://schemas.openxmlformats.org/officeDocument/2006/relationships/slide" Target="slides/slide31.xml"/><Relationship Id="rId79" Type="http://schemas.openxmlformats.org/officeDocument/2006/relationships/font" Target="fonts/OpenSans-italic.fntdata"/><Relationship Id="rId34" Type="http://schemas.openxmlformats.org/officeDocument/2006/relationships/slide" Target="slides/slide30.xml"/><Relationship Id="rId78" Type="http://schemas.openxmlformats.org/officeDocument/2006/relationships/font" Target="fonts/OpenSans-bold.fntdata"/><Relationship Id="rId71" Type="http://schemas.openxmlformats.org/officeDocument/2006/relationships/font" Target="fonts/Lora-italic.fntdata"/><Relationship Id="rId70" Type="http://schemas.openxmlformats.org/officeDocument/2006/relationships/font" Target="fonts/Lora-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6.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8.xml"/><Relationship Id="rId66" Type="http://schemas.openxmlformats.org/officeDocument/2006/relationships/font" Target="fonts/Montserrat-boldItalic.fntdata"/><Relationship Id="rId21" Type="http://schemas.openxmlformats.org/officeDocument/2006/relationships/slide" Target="slides/slide17.xml"/><Relationship Id="rId65" Type="http://schemas.openxmlformats.org/officeDocument/2006/relationships/font" Target="fonts/Montserrat-italic.fntdata"/><Relationship Id="rId24" Type="http://schemas.openxmlformats.org/officeDocument/2006/relationships/slide" Target="slides/slide20.xml"/><Relationship Id="rId68" Type="http://schemas.openxmlformats.org/officeDocument/2006/relationships/font" Target="fonts/BebasNeue-regular.fntdata"/><Relationship Id="rId23" Type="http://schemas.openxmlformats.org/officeDocument/2006/relationships/slide" Target="slides/slide19.xml"/><Relationship Id="rId67" Type="http://schemas.openxmlformats.org/officeDocument/2006/relationships/font" Target="fonts/Anaheim-regular.fntdata"/><Relationship Id="rId60" Type="http://schemas.openxmlformats.org/officeDocument/2006/relationships/font" Target="fonts/Raleway-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ora-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38b7b7e73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38b7b7e73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38b7b7e7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38b7b7e7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38b7b7e7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38b7b7e7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38b7b7e73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38b7b7e73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3735457e7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3735457e7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38b7b7e7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38b7b7e7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38b7b7e73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38b7b7e73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8b7b7e73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8b7b7e73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38b7b7e73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38b7b7e73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38b7b7e73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38b7b7e73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3723d31e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723d31e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38b7b7e73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38b7b7e73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38b7b7e73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38b7b7e73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3984cdd1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3984cdd1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38b7b7e732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38b7b7e732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38b7b7e73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38b7b7e73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3a5f811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3a5f811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3a5f811c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3a5f811c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3984cdd1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3984cdd16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3a5f811c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3a5f811c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3984cdd16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3984cdd16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391fdac2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391fdac2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391fdac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391fdac2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3984cdd16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3984cdd16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392885266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392885266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392885266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392885266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392885266f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392885266f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392885266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392885266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38b7b7e732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38b7b7e732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39643ef55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39643ef55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3984cdd1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3984cdd1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3984cdd1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3984cdd1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3984cdd16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3984cdd1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38b7b7e73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38b7b7e73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3984cdd16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3984cdd16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39643ef55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39643ef55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3984cdd16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3984cdd16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3984cdd16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3984cdd16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3984cdd16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3984cdd16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3984cdd16c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3984cdd16c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3984cdd16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3984cdd16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3984cdd16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3984cdd16c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3984cdd16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3984cdd16c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3723d31ea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3723d31ea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3a5f811c7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3a5f811c7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3a20f703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3a20f703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38b7b7e73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38b7b7e73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38b7b7e732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38b7b7e732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70275" y="764400"/>
            <a:ext cx="4836600" cy="2825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07475" y="3783100"/>
            <a:ext cx="4528800" cy="36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5865175" y="449375"/>
            <a:ext cx="2565600" cy="41445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 name="Google Shape;12;p2"/>
          <p:cNvGrpSpPr/>
          <p:nvPr/>
        </p:nvGrpSpPr>
        <p:grpSpPr>
          <a:xfrm rot="5400000">
            <a:off x="8840115" y="337977"/>
            <a:ext cx="318703" cy="537645"/>
            <a:chOff x="5663350" y="2011525"/>
            <a:chExt cx="604750" cy="1020200"/>
          </a:xfrm>
        </p:grpSpPr>
        <p:sp>
          <p:nvSpPr>
            <p:cNvPr id="13" name="Google Shape;13;p2"/>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8668875" y="4180100"/>
            <a:ext cx="116100" cy="494850"/>
            <a:chOff x="7056200" y="1822150"/>
            <a:chExt cx="116100" cy="494850"/>
          </a:xfrm>
        </p:grpSpPr>
        <p:sp>
          <p:nvSpPr>
            <p:cNvPr id="29" name="Google Shape;29;p2"/>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11"/>
          <p:cNvSpPr txBox="1"/>
          <p:nvPr>
            <p:ph hasCustomPrompt="1" type="title"/>
          </p:nvPr>
        </p:nvSpPr>
        <p:spPr>
          <a:xfrm>
            <a:off x="789574" y="1675550"/>
            <a:ext cx="4617600" cy="131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0" name="Google Shape;150;p11"/>
          <p:cNvSpPr txBox="1"/>
          <p:nvPr>
            <p:ph idx="1" type="subTitle"/>
          </p:nvPr>
        </p:nvSpPr>
        <p:spPr>
          <a:xfrm>
            <a:off x="789425" y="2988275"/>
            <a:ext cx="4617600" cy="41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51" name="Google Shape;151;p11"/>
          <p:cNvSpPr/>
          <p:nvPr>
            <p:ph idx="2" type="pic"/>
          </p:nvPr>
        </p:nvSpPr>
        <p:spPr>
          <a:xfrm>
            <a:off x="5934575" y="539500"/>
            <a:ext cx="2637000" cy="41322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2" name="Google Shape;152;p11"/>
          <p:cNvGrpSpPr/>
          <p:nvPr/>
        </p:nvGrpSpPr>
        <p:grpSpPr>
          <a:xfrm rot="5400000">
            <a:off x="109465" y="1171352"/>
            <a:ext cx="318703" cy="537645"/>
            <a:chOff x="5663350" y="2011525"/>
            <a:chExt cx="604750" cy="1020200"/>
          </a:xfrm>
        </p:grpSpPr>
        <p:sp>
          <p:nvSpPr>
            <p:cNvPr id="153" name="Google Shape;153;p11"/>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9" name="Shape 169"/>
        <p:cNvGrpSpPr/>
        <p:nvPr/>
      </p:nvGrpSpPr>
      <p:grpSpPr>
        <a:xfrm>
          <a:off x="0" y="0"/>
          <a:ext cx="0" cy="0"/>
          <a:chOff x="0" y="0"/>
          <a:chExt cx="0" cy="0"/>
        </a:xfrm>
      </p:grpSpPr>
      <p:sp>
        <p:nvSpPr>
          <p:cNvPr id="170" name="Google Shape;17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 name="Google Shape;171;p13"/>
          <p:cNvSpPr txBox="1"/>
          <p:nvPr>
            <p:ph hasCustomPrompt="1" idx="2" type="title"/>
          </p:nvPr>
        </p:nvSpPr>
        <p:spPr>
          <a:xfrm>
            <a:off x="77445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hasCustomPrompt="1" idx="3" type="title"/>
          </p:nvPr>
        </p:nvSpPr>
        <p:spPr>
          <a:xfrm>
            <a:off x="774450"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hasCustomPrompt="1" idx="4" type="title"/>
          </p:nvPr>
        </p:nvSpPr>
        <p:spPr>
          <a:xfrm>
            <a:off x="347475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hasCustomPrompt="1" idx="5" type="title"/>
          </p:nvPr>
        </p:nvSpPr>
        <p:spPr>
          <a:xfrm>
            <a:off x="3474750" y="29142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hasCustomPrompt="1" idx="6" type="title"/>
          </p:nvPr>
        </p:nvSpPr>
        <p:spPr>
          <a:xfrm>
            <a:off x="6175050"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hasCustomPrompt="1" idx="7" type="title"/>
          </p:nvPr>
        </p:nvSpPr>
        <p:spPr>
          <a:xfrm>
            <a:off x="6175050"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p:nvPr>
            <p:ph idx="1" type="subTitle"/>
          </p:nvPr>
        </p:nvSpPr>
        <p:spPr>
          <a:xfrm>
            <a:off x="774450" y="1928475"/>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13"/>
          <p:cNvSpPr txBox="1"/>
          <p:nvPr>
            <p:ph idx="8" type="subTitle"/>
          </p:nvPr>
        </p:nvSpPr>
        <p:spPr>
          <a:xfrm>
            <a:off x="3473850" y="1928475"/>
            <a:ext cx="21930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13"/>
          <p:cNvSpPr txBox="1"/>
          <p:nvPr>
            <p:ph idx="9" type="subTitle"/>
          </p:nvPr>
        </p:nvSpPr>
        <p:spPr>
          <a:xfrm>
            <a:off x="6175050" y="1928475"/>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13"/>
          <p:cNvSpPr txBox="1"/>
          <p:nvPr>
            <p:ph idx="13" type="subTitle"/>
          </p:nvPr>
        </p:nvSpPr>
        <p:spPr>
          <a:xfrm>
            <a:off x="774450" y="3361600"/>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13"/>
          <p:cNvSpPr txBox="1"/>
          <p:nvPr>
            <p:ph idx="14" type="subTitle"/>
          </p:nvPr>
        </p:nvSpPr>
        <p:spPr>
          <a:xfrm>
            <a:off x="3473850" y="3361900"/>
            <a:ext cx="2194500" cy="448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13"/>
          <p:cNvSpPr txBox="1"/>
          <p:nvPr>
            <p:ph idx="15" type="subTitle"/>
          </p:nvPr>
        </p:nvSpPr>
        <p:spPr>
          <a:xfrm>
            <a:off x="6175050" y="3361600"/>
            <a:ext cx="2194500" cy="448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3" name="Google Shape;183;p13"/>
          <p:cNvGrpSpPr/>
          <p:nvPr/>
        </p:nvGrpSpPr>
        <p:grpSpPr>
          <a:xfrm rot="5400000">
            <a:off x="8773905" y="4225907"/>
            <a:ext cx="448180" cy="756172"/>
            <a:chOff x="5663350" y="2011525"/>
            <a:chExt cx="604750" cy="1020200"/>
          </a:xfrm>
        </p:grpSpPr>
        <p:sp>
          <p:nvSpPr>
            <p:cNvPr id="184" name="Google Shape;184;p13"/>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99" name="Shape 199"/>
        <p:cNvGrpSpPr/>
        <p:nvPr/>
      </p:nvGrpSpPr>
      <p:grpSpPr>
        <a:xfrm>
          <a:off x="0" y="0"/>
          <a:ext cx="0" cy="0"/>
          <a:chOff x="0" y="0"/>
          <a:chExt cx="0" cy="0"/>
        </a:xfrm>
      </p:grpSpPr>
      <p:sp>
        <p:nvSpPr>
          <p:cNvPr id="200" name="Google Shape;200;p14"/>
          <p:cNvSpPr txBox="1"/>
          <p:nvPr>
            <p:ph type="title"/>
          </p:nvPr>
        </p:nvSpPr>
        <p:spPr>
          <a:xfrm>
            <a:off x="753050" y="9185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1" name="Google Shape;201;p14"/>
          <p:cNvSpPr txBox="1"/>
          <p:nvPr>
            <p:ph idx="1" type="subTitle"/>
          </p:nvPr>
        </p:nvSpPr>
        <p:spPr>
          <a:xfrm>
            <a:off x="753050" y="2126650"/>
            <a:ext cx="43737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1600"/>
              </a:spcBef>
              <a:spcAft>
                <a:spcPts val="0"/>
              </a:spcAft>
              <a:buSzPts val="1200"/>
              <a:buAutoNum type="romanLcPeriod"/>
              <a:defRPr/>
            </a:lvl3pPr>
            <a:lvl4pPr lvl="3" rtl="0" algn="ctr">
              <a:lnSpc>
                <a:spcPct val="100000"/>
              </a:lnSpc>
              <a:spcBef>
                <a:spcPts val="1600"/>
              </a:spcBef>
              <a:spcAft>
                <a:spcPts val="0"/>
              </a:spcAft>
              <a:buSzPts val="1200"/>
              <a:buAutoNum type="arabicPeriod"/>
              <a:defRPr/>
            </a:lvl4pPr>
            <a:lvl5pPr lvl="4" rtl="0" algn="ctr">
              <a:lnSpc>
                <a:spcPct val="100000"/>
              </a:lnSpc>
              <a:spcBef>
                <a:spcPts val="1600"/>
              </a:spcBef>
              <a:spcAft>
                <a:spcPts val="0"/>
              </a:spcAft>
              <a:buSzPts val="1200"/>
              <a:buAutoNum type="alphaLcPeriod"/>
              <a:defRPr/>
            </a:lvl5pPr>
            <a:lvl6pPr lvl="5" rtl="0" algn="ctr">
              <a:lnSpc>
                <a:spcPct val="100000"/>
              </a:lnSpc>
              <a:spcBef>
                <a:spcPts val="1600"/>
              </a:spcBef>
              <a:spcAft>
                <a:spcPts val="0"/>
              </a:spcAft>
              <a:buSzPts val="1200"/>
              <a:buAutoNum type="romanLcPeriod"/>
              <a:defRPr/>
            </a:lvl6pPr>
            <a:lvl7pPr lvl="6" rtl="0" algn="ctr">
              <a:lnSpc>
                <a:spcPct val="100000"/>
              </a:lnSpc>
              <a:spcBef>
                <a:spcPts val="1600"/>
              </a:spcBef>
              <a:spcAft>
                <a:spcPts val="0"/>
              </a:spcAft>
              <a:buSzPts val="1200"/>
              <a:buAutoNum type="arabicPeriod"/>
              <a:defRPr/>
            </a:lvl7pPr>
            <a:lvl8pPr lvl="7" rtl="0" algn="ctr">
              <a:lnSpc>
                <a:spcPct val="100000"/>
              </a:lnSpc>
              <a:spcBef>
                <a:spcPts val="1600"/>
              </a:spcBef>
              <a:spcAft>
                <a:spcPts val="0"/>
              </a:spcAft>
              <a:buSzPts val="1200"/>
              <a:buAutoNum type="alphaLcPeriod"/>
              <a:defRPr/>
            </a:lvl8pPr>
            <a:lvl9pPr lvl="8" rtl="0" algn="ctr">
              <a:lnSpc>
                <a:spcPct val="100000"/>
              </a:lnSpc>
              <a:spcBef>
                <a:spcPts val="1600"/>
              </a:spcBef>
              <a:spcAft>
                <a:spcPts val="1600"/>
              </a:spcAft>
              <a:buSzPts val="1200"/>
              <a:buAutoNum type="romanLcPeriod"/>
              <a:defRPr/>
            </a:lvl9pPr>
          </a:lstStyle>
          <a:p/>
        </p:txBody>
      </p:sp>
      <p:grpSp>
        <p:nvGrpSpPr>
          <p:cNvPr id="202" name="Google Shape;202;p14"/>
          <p:cNvGrpSpPr/>
          <p:nvPr/>
        </p:nvGrpSpPr>
        <p:grpSpPr>
          <a:xfrm>
            <a:off x="8668875" y="4180100"/>
            <a:ext cx="116100" cy="494850"/>
            <a:chOff x="7056200" y="1822150"/>
            <a:chExt cx="116100" cy="494850"/>
          </a:xfrm>
        </p:grpSpPr>
        <p:sp>
          <p:nvSpPr>
            <p:cNvPr id="203" name="Google Shape;203;p14"/>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4"/>
          <p:cNvGrpSpPr/>
          <p:nvPr/>
        </p:nvGrpSpPr>
        <p:grpSpPr>
          <a:xfrm flipH="1" rot="5400000">
            <a:off x="416078" y="4224790"/>
            <a:ext cx="186369" cy="944776"/>
            <a:chOff x="3269375" y="237825"/>
            <a:chExt cx="1031375" cy="5228425"/>
          </a:xfrm>
        </p:grpSpPr>
        <p:sp>
          <p:nvSpPr>
            <p:cNvPr id="207" name="Google Shape;207;p1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231" name="Shape 231"/>
        <p:cNvGrpSpPr/>
        <p:nvPr/>
      </p:nvGrpSpPr>
      <p:grpSpPr>
        <a:xfrm>
          <a:off x="0" y="0"/>
          <a:ext cx="0" cy="0"/>
          <a:chOff x="0" y="0"/>
          <a:chExt cx="0" cy="0"/>
        </a:xfrm>
      </p:grpSpPr>
      <p:sp>
        <p:nvSpPr>
          <p:cNvPr id="232" name="Google Shape;23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3" name="Google Shape;233;p15"/>
          <p:cNvSpPr txBox="1"/>
          <p:nvPr>
            <p:ph idx="1" type="body"/>
          </p:nvPr>
        </p:nvSpPr>
        <p:spPr>
          <a:xfrm>
            <a:off x="720000" y="1215741"/>
            <a:ext cx="7704000" cy="341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34" name="Google Shape;234;p15"/>
          <p:cNvGrpSpPr/>
          <p:nvPr/>
        </p:nvGrpSpPr>
        <p:grpSpPr>
          <a:xfrm flipH="1" rot="5400000">
            <a:off x="8392653" y="4224790"/>
            <a:ext cx="186369" cy="944776"/>
            <a:chOff x="3269375" y="237825"/>
            <a:chExt cx="1031375" cy="5228425"/>
          </a:xfrm>
        </p:grpSpPr>
        <p:sp>
          <p:nvSpPr>
            <p:cNvPr id="235" name="Google Shape;235;p15"/>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5"/>
          <p:cNvGrpSpPr/>
          <p:nvPr/>
        </p:nvGrpSpPr>
        <p:grpSpPr>
          <a:xfrm>
            <a:off x="330525" y="2324325"/>
            <a:ext cx="116100" cy="494850"/>
            <a:chOff x="7056200" y="1822150"/>
            <a:chExt cx="116100" cy="494850"/>
          </a:xfrm>
        </p:grpSpPr>
        <p:sp>
          <p:nvSpPr>
            <p:cNvPr id="260" name="Google Shape;260;p15"/>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3" name="Shape 263"/>
        <p:cNvGrpSpPr/>
        <p:nvPr/>
      </p:nvGrpSpPr>
      <p:grpSpPr>
        <a:xfrm>
          <a:off x="0" y="0"/>
          <a:ext cx="0" cy="0"/>
          <a:chOff x="0" y="0"/>
          <a:chExt cx="0" cy="0"/>
        </a:xfrm>
      </p:grpSpPr>
      <p:sp>
        <p:nvSpPr>
          <p:cNvPr id="264" name="Google Shape;26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5" name="Google Shape;265;p16"/>
          <p:cNvGrpSpPr/>
          <p:nvPr/>
        </p:nvGrpSpPr>
        <p:grpSpPr>
          <a:xfrm rot="5400000">
            <a:off x="109465" y="1171352"/>
            <a:ext cx="318703" cy="537645"/>
            <a:chOff x="5663350" y="2011525"/>
            <a:chExt cx="604750" cy="1020200"/>
          </a:xfrm>
        </p:grpSpPr>
        <p:sp>
          <p:nvSpPr>
            <p:cNvPr id="266" name="Google Shape;266;p16"/>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6"/>
          <p:cNvGrpSpPr/>
          <p:nvPr/>
        </p:nvGrpSpPr>
        <p:grpSpPr>
          <a:xfrm>
            <a:off x="8716325" y="4109113"/>
            <a:ext cx="116100" cy="494850"/>
            <a:chOff x="7056200" y="1822150"/>
            <a:chExt cx="116100" cy="494850"/>
          </a:xfrm>
        </p:grpSpPr>
        <p:sp>
          <p:nvSpPr>
            <p:cNvPr id="282" name="Google Shape;282;p1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6"/>
          <p:cNvGrpSpPr/>
          <p:nvPr/>
        </p:nvGrpSpPr>
        <p:grpSpPr>
          <a:xfrm flipH="1" rot="5400000">
            <a:off x="331603" y="4368615"/>
            <a:ext cx="186369" cy="944776"/>
            <a:chOff x="3269375" y="237825"/>
            <a:chExt cx="1031375" cy="5228425"/>
          </a:xfrm>
        </p:grpSpPr>
        <p:sp>
          <p:nvSpPr>
            <p:cNvPr id="286" name="Google Shape;286;p16"/>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10" name="Shape 310"/>
        <p:cNvGrpSpPr/>
        <p:nvPr/>
      </p:nvGrpSpPr>
      <p:grpSpPr>
        <a:xfrm>
          <a:off x="0" y="0"/>
          <a:ext cx="0" cy="0"/>
          <a:chOff x="0" y="0"/>
          <a:chExt cx="0" cy="0"/>
        </a:xfrm>
      </p:grpSpPr>
      <p:sp>
        <p:nvSpPr>
          <p:cNvPr id="311" name="Google Shape;31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2" name="Google Shape;312;p17"/>
          <p:cNvGrpSpPr/>
          <p:nvPr/>
        </p:nvGrpSpPr>
        <p:grpSpPr>
          <a:xfrm>
            <a:off x="513397" y="4256598"/>
            <a:ext cx="76254" cy="325017"/>
            <a:chOff x="7056200" y="1822150"/>
            <a:chExt cx="116100" cy="494850"/>
          </a:xfrm>
        </p:grpSpPr>
        <p:sp>
          <p:nvSpPr>
            <p:cNvPr id="313" name="Google Shape;313;p1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316" name="Shape 316"/>
        <p:cNvGrpSpPr/>
        <p:nvPr/>
      </p:nvGrpSpPr>
      <p:grpSpPr>
        <a:xfrm>
          <a:off x="0" y="0"/>
          <a:ext cx="0" cy="0"/>
          <a:chOff x="0" y="0"/>
          <a:chExt cx="0" cy="0"/>
        </a:xfrm>
      </p:grpSpPr>
      <p:sp>
        <p:nvSpPr>
          <p:cNvPr id="317" name="Google Shape;317;p18"/>
          <p:cNvSpPr txBox="1"/>
          <p:nvPr>
            <p:ph type="title"/>
          </p:nvPr>
        </p:nvSpPr>
        <p:spPr>
          <a:xfrm>
            <a:off x="660145" y="2317150"/>
            <a:ext cx="22857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8" name="Google Shape;318;p18"/>
          <p:cNvSpPr txBox="1"/>
          <p:nvPr>
            <p:ph idx="1" type="subTitle"/>
          </p:nvPr>
        </p:nvSpPr>
        <p:spPr>
          <a:xfrm>
            <a:off x="660145" y="3410300"/>
            <a:ext cx="22857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9" name="Shape 319"/>
        <p:cNvGrpSpPr/>
        <p:nvPr/>
      </p:nvGrpSpPr>
      <p:grpSpPr>
        <a:xfrm>
          <a:off x="0" y="0"/>
          <a:ext cx="0" cy="0"/>
          <a:chOff x="0" y="0"/>
          <a:chExt cx="0" cy="0"/>
        </a:xfrm>
      </p:grpSpPr>
      <p:sp>
        <p:nvSpPr>
          <p:cNvPr id="320" name="Google Shape;32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19"/>
          <p:cNvSpPr txBox="1"/>
          <p:nvPr>
            <p:ph idx="1" type="subTitle"/>
          </p:nvPr>
        </p:nvSpPr>
        <p:spPr>
          <a:xfrm>
            <a:off x="937625"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2" name="Google Shape;322;p19"/>
          <p:cNvSpPr txBox="1"/>
          <p:nvPr>
            <p:ph idx="2" type="subTitle"/>
          </p:nvPr>
        </p:nvSpPr>
        <p:spPr>
          <a:xfrm>
            <a:off x="3484347"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3" name="Google Shape;323;p19"/>
          <p:cNvSpPr txBox="1"/>
          <p:nvPr>
            <p:ph idx="3" type="subTitle"/>
          </p:nvPr>
        </p:nvSpPr>
        <p:spPr>
          <a:xfrm>
            <a:off x="6031075" y="2473626"/>
            <a:ext cx="2175300" cy="20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4" name="Google Shape;324;p19"/>
          <p:cNvSpPr txBox="1"/>
          <p:nvPr>
            <p:ph idx="4" type="subTitle"/>
          </p:nvPr>
        </p:nvSpPr>
        <p:spPr>
          <a:xfrm>
            <a:off x="937625"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5" name="Google Shape;325;p19"/>
          <p:cNvSpPr txBox="1"/>
          <p:nvPr>
            <p:ph idx="5" type="subTitle"/>
          </p:nvPr>
        </p:nvSpPr>
        <p:spPr>
          <a:xfrm>
            <a:off x="3484350"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19"/>
          <p:cNvSpPr txBox="1"/>
          <p:nvPr>
            <p:ph idx="6" type="subTitle"/>
          </p:nvPr>
        </p:nvSpPr>
        <p:spPr>
          <a:xfrm>
            <a:off x="6031075" y="1626000"/>
            <a:ext cx="2175300" cy="708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27" name="Google Shape;327;p19"/>
          <p:cNvGrpSpPr/>
          <p:nvPr/>
        </p:nvGrpSpPr>
        <p:grpSpPr>
          <a:xfrm rot="5400000">
            <a:off x="109465" y="1171352"/>
            <a:ext cx="318703" cy="537645"/>
            <a:chOff x="5663350" y="2011525"/>
            <a:chExt cx="604750" cy="1020200"/>
          </a:xfrm>
        </p:grpSpPr>
        <p:sp>
          <p:nvSpPr>
            <p:cNvPr id="328" name="Google Shape;328;p19"/>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9"/>
          <p:cNvGrpSpPr/>
          <p:nvPr/>
        </p:nvGrpSpPr>
        <p:grpSpPr>
          <a:xfrm>
            <a:off x="8430775" y="4109138"/>
            <a:ext cx="116100" cy="494850"/>
            <a:chOff x="7056200" y="1822150"/>
            <a:chExt cx="116100" cy="494850"/>
          </a:xfrm>
        </p:grpSpPr>
        <p:sp>
          <p:nvSpPr>
            <p:cNvPr id="344" name="Google Shape;344;p1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9"/>
          <p:cNvGrpSpPr/>
          <p:nvPr/>
        </p:nvGrpSpPr>
        <p:grpSpPr>
          <a:xfrm flipH="1" rot="5400000">
            <a:off x="379203" y="4055890"/>
            <a:ext cx="186369" cy="944776"/>
            <a:chOff x="3269375" y="237825"/>
            <a:chExt cx="1031375" cy="5228425"/>
          </a:xfrm>
        </p:grpSpPr>
        <p:sp>
          <p:nvSpPr>
            <p:cNvPr id="348" name="Google Shape;348;p19"/>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2" name="Shape 372"/>
        <p:cNvGrpSpPr/>
        <p:nvPr/>
      </p:nvGrpSpPr>
      <p:grpSpPr>
        <a:xfrm>
          <a:off x="0" y="0"/>
          <a:ext cx="0" cy="0"/>
          <a:chOff x="0" y="0"/>
          <a:chExt cx="0" cy="0"/>
        </a:xfrm>
      </p:grpSpPr>
      <p:sp>
        <p:nvSpPr>
          <p:cNvPr id="373" name="Google Shape;37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4" name="Google Shape;374;p20"/>
          <p:cNvSpPr txBox="1"/>
          <p:nvPr>
            <p:ph idx="1" type="subTitle"/>
          </p:nvPr>
        </p:nvSpPr>
        <p:spPr>
          <a:xfrm>
            <a:off x="925212" y="1738325"/>
            <a:ext cx="35403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5" name="Google Shape;375;p20"/>
          <p:cNvSpPr txBox="1"/>
          <p:nvPr>
            <p:ph idx="2" type="subTitle"/>
          </p:nvPr>
        </p:nvSpPr>
        <p:spPr>
          <a:xfrm>
            <a:off x="4793236" y="1738325"/>
            <a:ext cx="35370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6" name="Google Shape;376;p20"/>
          <p:cNvSpPr txBox="1"/>
          <p:nvPr>
            <p:ph idx="3" type="subTitle"/>
          </p:nvPr>
        </p:nvSpPr>
        <p:spPr>
          <a:xfrm>
            <a:off x="925962" y="3472400"/>
            <a:ext cx="35388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7" name="Google Shape;377;p20"/>
          <p:cNvSpPr txBox="1"/>
          <p:nvPr>
            <p:ph idx="4" type="subTitle"/>
          </p:nvPr>
        </p:nvSpPr>
        <p:spPr>
          <a:xfrm>
            <a:off x="4792336" y="3472400"/>
            <a:ext cx="3538800" cy="120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8" name="Google Shape;378;p20"/>
          <p:cNvSpPr txBox="1"/>
          <p:nvPr>
            <p:ph idx="5" type="subTitle"/>
          </p:nvPr>
        </p:nvSpPr>
        <p:spPr>
          <a:xfrm>
            <a:off x="925212" y="1148075"/>
            <a:ext cx="3540300" cy="442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9" name="Google Shape;379;p20"/>
          <p:cNvSpPr txBox="1"/>
          <p:nvPr>
            <p:ph idx="6" type="subTitle"/>
          </p:nvPr>
        </p:nvSpPr>
        <p:spPr>
          <a:xfrm>
            <a:off x="925962" y="2903475"/>
            <a:ext cx="3538800" cy="438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0"/>
          <p:cNvSpPr txBox="1"/>
          <p:nvPr>
            <p:ph idx="7" type="subTitle"/>
          </p:nvPr>
        </p:nvSpPr>
        <p:spPr>
          <a:xfrm>
            <a:off x="4793236" y="1148075"/>
            <a:ext cx="3537000" cy="4428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0"/>
          <p:cNvSpPr txBox="1"/>
          <p:nvPr>
            <p:ph idx="8" type="subTitle"/>
          </p:nvPr>
        </p:nvSpPr>
        <p:spPr>
          <a:xfrm>
            <a:off x="4792336" y="2903475"/>
            <a:ext cx="3538800" cy="438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2" name="Google Shape;382;p20"/>
          <p:cNvGrpSpPr/>
          <p:nvPr/>
        </p:nvGrpSpPr>
        <p:grpSpPr>
          <a:xfrm>
            <a:off x="123412" y="4356570"/>
            <a:ext cx="668327" cy="494856"/>
            <a:chOff x="1998150" y="1816050"/>
            <a:chExt cx="2400600" cy="1777500"/>
          </a:xfrm>
        </p:grpSpPr>
        <p:sp>
          <p:nvSpPr>
            <p:cNvPr id="383" name="Google Shape;383;p2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0"/>
          <p:cNvGrpSpPr/>
          <p:nvPr/>
        </p:nvGrpSpPr>
        <p:grpSpPr>
          <a:xfrm>
            <a:off x="8490250" y="4109138"/>
            <a:ext cx="116100" cy="494850"/>
            <a:chOff x="7056200" y="1822150"/>
            <a:chExt cx="116100" cy="494850"/>
          </a:xfrm>
        </p:grpSpPr>
        <p:sp>
          <p:nvSpPr>
            <p:cNvPr id="388" name="Google Shape;388;p20"/>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flipH="1" rot="5400000">
            <a:off x="8474803" y="160290"/>
            <a:ext cx="186369" cy="944776"/>
            <a:chOff x="3269375" y="237825"/>
            <a:chExt cx="1031375" cy="5228425"/>
          </a:xfrm>
        </p:grpSpPr>
        <p:sp>
          <p:nvSpPr>
            <p:cNvPr id="392" name="Google Shape;392;p20"/>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txBox="1"/>
          <p:nvPr>
            <p:ph type="title"/>
          </p:nvPr>
        </p:nvSpPr>
        <p:spPr>
          <a:xfrm>
            <a:off x="4047175" y="2241400"/>
            <a:ext cx="4383600" cy="159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hasCustomPrompt="1" idx="2" type="title"/>
          </p:nvPr>
        </p:nvSpPr>
        <p:spPr>
          <a:xfrm>
            <a:off x="4047175" y="1175950"/>
            <a:ext cx="1474500" cy="84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p:nvPr>
            <p:ph idx="3" type="pic"/>
          </p:nvPr>
        </p:nvSpPr>
        <p:spPr>
          <a:xfrm>
            <a:off x="713225" y="539500"/>
            <a:ext cx="2760600" cy="4064400"/>
          </a:xfrm>
          <a:prstGeom prst="rect">
            <a:avLst/>
          </a:prstGeom>
          <a:noFill/>
          <a:ln>
            <a:noFill/>
          </a:ln>
        </p:spPr>
      </p:sp>
      <p:grpSp>
        <p:nvGrpSpPr>
          <p:cNvPr id="36" name="Google Shape;36;p3"/>
          <p:cNvGrpSpPr/>
          <p:nvPr/>
        </p:nvGrpSpPr>
        <p:grpSpPr>
          <a:xfrm rot="5400000">
            <a:off x="8821140" y="4175827"/>
            <a:ext cx="318703" cy="537645"/>
            <a:chOff x="5663350" y="2011525"/>
            <a:chExt cx="604750" cy="1020200"/>
          </a:xfrm>
        </p:grpSpPr>
        <p:sp>
          <p:nvSpPr>
            <p:cNvPr id="37" name="Google Shape;37;p3"/>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6" name="Shape 416"/>
        <p:cNvGrpSpPr/>
        <p:nvPr/>
      </p:nvGrpSpPr>
      <p:grpSpPr>
        <a:xfrm>
          <a:off x="0" y="0"/>
          <a:ext cx="0" cy="0"/>
          <a:chOff x="0" y="0"/>
          <a:chExt cx="0" cy="0"/>
        </a:xfrm>
      </p:grpSpPr>
      <p:sp>
        <p:nvSpPr>
          <p:cNvPr id="417" name="Google Shape;41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8" name="Google Shape;418;p21"/>
          <p:cNvSpPr txBox="1"/>
          <p:nvPr>
            <p:ph idx="1" type="subTitle"/>
          </p:nvPr>
        </p:nvSpPr>
        <p:spPr>
          <a:xfrm>
            <a:off x="742500" y="1710160"/>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9" name="Google Shape;419;p21"/>
          <p:cNvSpPr txBox="1"/>
          <p:nvPr>
            <p:ph idx="2" type="subTitle"/>
          </p:nvPr>
        </p:nvSpPr>
        <p:spPr>
          <a:xfrm>
            <a:off x="3401250" y="1710160"/>
            <a:ext cx="23415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0" name="Google Shape;420;p21"/>
          <p:cNvSpPr txBox="1"/>
          <p:nvPr>
            <p:ph idx="3" type="subTitle"/>
          </p:nvPr>
        </p:nvSpPr>
        <p:spPr>
          <a:xfrm>
            <a:off x="742500" y="3505094"/>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1" name="Google Shape;421;p21"/>
          <p:cNvSpPr txBox="1"/>
          <p:nvPr>
            <p:ph idx="4" type="subTitle"/>
          </p:nvPr>
        </p:nvSpPr>
        <p:spPr>
          <a:xfrm>
            <a:off x="3401250" y="3505090"/>
            <a:ext cx="23415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2" name="Google Shape;422;p21"/>
          <p:cNvSpPr txBox="1"/>
          <p:nvPr>
            <p:ph idx="5" type="subTitle"/>
          </p:nvPr>
        </p:nvSpPr>
        <p:spPr>
          <a:xfrm>
            <a:off x="6060600" y="1710160"/>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3" name="Google Shape;423;p21"/>
          <p:cNvSpPr txBox="1"/>
          <p:nvPr>
            <p:ph idx="6" type="subTitle"/>
          </p:nvPr>
        </p:nvSpPr>
        <p:spPr>
          <a:xfrm>
            <a:off x="6060600" y="3505094"/>
            <a:ext cx="2340900" cy="116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4" name="Google Shape;424;p21"/>
          <p:cNvSpPr txBox="1"/>
          <p:nvPr>
            <p:ph idx="7" type="subTitle"/>
          </p:nvPr>
        </p:nvSpPr>
        <p:spPr>
          <a:xfrm>
            <a:off x="742500" y="1260075"/>
            <a:ext cx="23409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5" name="Google Shape;425;p21"/>
          <p:cNvSpPr txBox="1"/>
          <p:nvPr>
            <p:ph idx="8" type="subTitle"/>
          </p:nvPr>
        </p:nvSpPr>
        <p:spPr>
          <a:xfrm>
            <a:off x="3408046" y="1260075"/>
            <a:ext cx="23325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6" name="Google Shape;426;p21"/>
          <p:cNvSpPr txBox="1"/>
          <p:nvPr>
            <p:ph idx="9" type="subTitle"/>
          </p:nvPr>
        </p:nvSpPr>
        <p:spPr>
          <a:xfrm>
            <a:off x="6065191" y="1260075"/>
            <a:ext cx="23316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7" name="Google Shape;427;p21"/>
          <p:cNvSpPr txBox="1"/>
          <p:nvPr>
            <p:ph idx="13" type="subTitle"/>
          </p:nvPr>
        </p:nvSpPr>
        <p:spPr>
          <a:xfrm>
            <a:off x="742500" y="3063351"/>
            <a:ext cx="23409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8" name="Google Shape;428;p21"/>
          <p:cNvSpPr txBox="1"/>
          <p:nvPr>
            <p:ph idx="14" type="subTitle"/>
          </p:nvPr>
        </p:nvSpPr>
        <p:spPr>
          <a:xfrm>
            <a:off x="3408046" y="3063353"/>
            <a:ext cx="23325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 name="Google Shape;429;p21"/>
          <p:cNvSpPr txBox="1"/>
          <p:nvPr>
            <p:ph idx="15" type="subTitle"/>
          </p:nvPr>
        </p:nvSpPr>
        <p:spPr>
          <a:xfrm>
            <a:off x="6065191" y="3063356"/>
            <a:ext cx="2331600" cy="377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0" name="Google Shape;430;p21"/>
          <p:cNvGrpSpPr/>
          <p:nvPr/>
        </p:nvGrpSpPr>
        <p:grpSpPr>
          <a:xfrm rot="5400000">
            <a:off x="109465" y="1171352"/>
            <a:ext cx="318703" cy="537645"/>
            <a:chOff x="5663350" y="2011525"/>
            <a:chExt cx="604750" cy="1020200"/>
          </a:xfrm>
        </p:grpSpPr>
        <p:sp>
          <p:nvSpPr>
            <p:cNvPr id="431" name="Google Shape;431;p21"/>
            <p:cNvSpPr/>
            <p:nvPr/>
          </p:nvSpPr>
          <p:spPr>
            <a:xfrm>
              <a:off x="566335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5907675"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6152000" y="20115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566335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5907675"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6152000" y="223755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566335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5907675"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6152000" y="246357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566335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5907675"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6152000" y="2689600"/>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566335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5907675"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6152000" y="2915625"/>
              <a:ext cx="116100" cy="116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1"/>
          <p:cNvGrpSpPr/>
          <p:nvPr/>
        </p:nvGrpSpPr>
        <p:grpSpPr>
          <a:xfrm>
            <a:off x="8430775" y="4109138"/>
            <a:ext cx="116100" cy="494850"/>
            <a:chOff x="7056200" y="1822150"/>
            <a:chExt cx="116100" cy="494850"/>
          </a:xfrm>
        </p:grpSpPr>
        <p:sp>
          <p:nvSpPr>
            <p:cNvPr id="447" name="Google Shape;447;p21"/>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50" name="Shape 450"/>
        <p:cNvGrpSpPr/>
        <p:nvPr/>
      </p:nvGrpSpPr>
      <p:grpSpPr>
        <a:xfrm>
          <a:off x="0" y="0"/>
          <a:ext cx="0" cy="0"/>
          <a:chOff x="0" y="0"/>
          <a:chExt cx="0" cy="0"/>
        </a:xfrm>
      </p:grpSpPr>
      <p:sp>
        <p:nvSpPr>
          <p:cNvPr id="451" name="Google Shape;451;p22"/>
          <p:cNvSpPr txBox="1"/>
          <p:nvPr>
            <p:ph hasCustomPrompt="1" type="title"/>
          </p:nvPr>
        </p:nvSpPr>
        <p:spPr>
          <a:xfrm>
            <a:off x="798375" y="26721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2" name="Google Shape;452;p22"/>
          <p:cNvSpPr txBox="1"/>
          <p:nvPr>
            <p:ph idx="1" type="subTitle"/>
          </p:nvPr>
        </p:nvSpPr>
        <p:spPr>
          <a:xfrm>
            <a:off x="798388" y="3584397"/>
            <a:ext cx="3492600" cy="354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3" name="Google Shape;453;p22"/>
          <p:cNvSpPr txBox="1"/>
          <p:nvPr>
            <p:ph hasCustomPrompt="1" idx="2" type="title"/>
          </p:nvPr>
        </p:nvSpPr>
        <p:spPr>
          <a:xfrm>
            <a:off x="2825688" y="961189"/>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4" name="Google Shape;454;p22"/>
          <p:cNvSpPr txBox="1"/>
          <p:nvPr>
            <p:ph idx="3" type="subTitle"/>
          </p:nvPr>
        </p:nvSpPr>
        <p:spPr>
          <a:xfrm>
            <a:off x="2825688" y="1872501"/>
            <a:ext cx="3492600" cy="35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5" name="Google Shape;455;p22"/>
          <p:cNvSpPr txBox="1"/>
          <p:nvPr>
            <p:ph hasCustomPrompt="1" idx="4" type="title"/>
          </p:nvPr>
        </p:nvSpPr>
        <p:spPr>
          <a:xfrm>
            <a:off x="4853000" y="26721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6" name="Google Shape;456;p22"/>
          <p:cNvSpPr txBox="1"/>
          <p:nvPr>
            <p:ph idx="5" type="subTitle"/>
          </p:nvPr>
        </p:nvSpPr>
        <p:spPr>
          <a:xfrm>
            <a:off x="4853000" y="3583497"/>
            <a:ext cx="3492600" cy="35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57" name="Google Shape;457;p22"/>
          <p:cNvGrpSpPr/>
          <p:nvPr/>
        </p:nvGrpSpPr>
        <p:grpSpPr>
          <a:xfrm rot="5400000">
            <a:off x="109465" y="4296102"/>
            <a:ext cx="318703" cy="537645"/>
            <a:chOff x="5663350" y="2011525"/>
            <a:chExt cx="604750" cy="1020200"/>
          </a:xfrm>
        </p:grpSpPr>
        <p:sp>
          <p:nvSpPr>
            <p:cNvPr id="458" name="Google Shape;458;p22"/>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a:off x="8668875" y="4180100"/>
            <a:ext cx="116100" cy="494850"/>
            <a:chOff x="7056200" y="1822150"/>
            <a:chExt cx="116100" cy="494850"/>
          </a:xfrm>
        </p:grpSpPr>
        <p:sp>
          <p:nvSpPr>
            <p:cNvPr id="474" name="Google Shape;474;p2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7" name="Shape 477"/>
        <p:cNvGrpSpPr/>
        <p:nvPr/>
      </p:nvGrpSpPr>
      <p:grpSpPr>
        <a:xfrm>
          <a:off x="0" y="0"/>
          <a:ext cx="0" cy="0"/>
          <a:chOff x="0" y="0"/>
          <a:chExt cx="0" cy="0"/>
        </a:xfrm>
      </p:grpSpPr>
      <p:sp>
        <p:nvSpPr>
          <p:cNvPr id="478" name="Google Shape;478;p23"/>
          <p:cNvSpPr txBox="1"/>
          <p:nvPr>
            <p:ph type="title"/>
          </p:nvPr>
        </p:nvSpPr>
        <p:spPr>
          <a:xfrm>
            <a:off x="4024338" y="6162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9" name="Google Shape;479;p23"/>
          <p:cNvSpPr txBox="1"/>
          <p:nvPr>
            <p:ph idx="1" type="subTitle"/>
          </p:nvPr>
        </p:nvSpPr>
        <p:spPr>
          <a:xfrm>
            <a:off x="4024300" y="19176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80" name="Google Shape;480;p23"/>
          <p:cNvSpPr txBox="1"/>
          <p:nvPr/>
        </p:nvSpPr>
        <p:spPr>
          <a:xfrm>
            <a:off x="4287150" y="3611950"/>
            <a:ext cx="4281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81" name="Google Shape;481;p23"/>
          <p:cNvSpPr/>
          <p:nvPr>
            <p:ph idx="2" type="pic"/>
          </p:nvPr>
        </p:nvSpPr>
        <p:spPr>
          <a:xfrm>
            <a:off x="734500" y="551250"/>
            <a:ext cx="2633400" cy="4082700"/>
          </a:xfrm>
          <a:prstGeom prst="rect">
            <a:avLst/>
          </a:prstGeom>
          <a:noFill/>
          <a:ln>
            <a:noFill/>
          </a:ln>
        </p:spPr>
      </p:sp>
      <p:grpSp>
        <p:nvGrpSpPr>
          <p:cNvPr id="482" name="Google Shape;482;p23"/>
          <p:cNvGrpSpPr/>
          <p:nvPr/>
        </p:nvGrpSpPr>
        <p:grpSpPr>
          <a:xfrm>
            <a:off x="334000" y="447450"/>
            <a:ext cx="116100" cy="494850"/>
            <a:chOff x="7056200" y="1822150"/>
            <a:chExt cx="116100" cy="494850"/>
          </a:xfrm>
        </p:grpSpPr>
        <p:sp>
          <p:nvSpPr>
            <p:cNvPr id="483" name="Google Shape;483;p23"/>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3"/>
          <p:cNvGrpSpPr/>
          <p:nvPr/>
        </p:nvGrpSpPr>
        <p:grpSpPr>
          <a:xfrm rot="5400000">
            <a:off x="8840115" y="337977"/>
            <a:ext cx="318703" cy="537645"/>
            <a:chOff x="5663350" y="2011525"/>
            <a:chExt cx="604750" cy="1020200"/>
          </a:xfrm>
        </p:grpSpPr>
        <p:sp>
          <p:nvSpPr>
            <p:cNvPr id="487" name="Google Shape;487;p23"/>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2" name="Shape 502"/>
        <p:cNvGrpSpPr/>
        <p:nvPr/>
      </p:nvGrpSpPr>
      <p:grpSpPr>
        <a:xfrm>
          <a:off x="0" y="0"/>
          <a:ext cx="0" cy="0"/>
          <a:chOff x="0" y="0"/>
          <a:chExt cx="0" cy="0"/>
        </a:xfrm>
      </p:grpSpPr>
      <p:grpSp>
        <p:nvGrpSpPr>
          <p:cNvPr id="503" name="Google Shape;503;p24"/>
          <p:cNvGrpSpPr/>
          <p:nvPr/>
        </p:nvGrpSpPr>
        <p:grpSpPr>
          <a:xfrm>
            <a:off x="7358871" y="97851"/>
            <a:ext cx="1932483" cy="1430888"/>
            <a:chOff x="1998150" y="1816050"/>
            <a:chExt cx="2400600" cy="1777500"/>
          </a:xfrm>
        </p:grpSpPr>
        <p:sp>
          <p:nvSpPr>
            <p:cNvPr id="504" name="Google Shape;504;p2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4"/>
          <p:cNvGrpSpPr/>
          <p:nvPr/>
        </p:nvGrpSpPr>
        <p:grpSpPr>
          <a:xfrm>
            <a:off x="768850" y="4109138"/>
            <a:ext cx="116100" cy="494850"/>
            <a:chOff x="7056200" y="1822150"/>
            <a:chExt cx="116100" cy="494850"/>
          </a:xfrm>
        </p:grpSpPr>
        <p:sp>
          <p:nvSpPr>
            <p:cNvPr id="509" name="Google Shape;509;p24"/>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4"/>
          <p:cNvGrpSpPr/>
          <p:nvPr/>
        </p:nvGrpSpPr>
        <p:grpSpPr>
          <a:xfrm flipH="1" rot="5400000">
            <a:off x="577939" y="877553"/>
            <a:ext cx="284041" cy="1439908"/>
            <a:chOff x="3269375" y="237825"/>
            <a:chExt cx="1031375" cy="5228425"/>
          </a:xfrm>
        </p:grpSpPr>
        <p:sp>
          <p:nvSpPr>
            <p:cNvPr id="513" name="Google Shape;513;p2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4"/>
          <p:cNvGrpSpPr/>
          <p:nvPr/>
        </p:nvGrpSpPr>
        <p:grpSpPr>
          <a:xfrm rot="5400000">
            <a:off x="8773905" y="4225907"/>
            <a:ext cx="448180" cy="756172"/>
            <a:chOff x="5663350" y="2011525"/>
            <a:chExt cx="604750" cy="1020200"/>
          </a:xfrm>
        </p:grpSpPr>
        <p:sp>
          <p:nvSpPr>
            <p:cNvPr id="538" name="Google Shape;538;p24"/>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3" name="Shape 553"/>
        <p:cNvGrpSpPr/>
        <p:nvPr/>
      </p:nvGrpSpPr>
      <p:grpSpPr>
        <a:xfrm>
          <a:off x="0" y="0"/>
          <a:ext cx="0" cy="0"/>
          <a:chOff x="0" y="0"/>
          <a:chExt cx="0" cy="0"/>
        </a:xfrm>
      </p:grpSpPr>
      <p:grpSp>
        <p:nvGrpSpPr>
          <p:cNvPr id="554" name="Google Shape;554;p25"/>
          <p:cNvGrpSpPr/>
          <p:nvPr/>
        </p:nvGrpSpPr>
        <p:grpSpPr>
          <a:xfrm rot="5400000">
            <a:off x="109465" y="4296102"/>
            <a:ext cx="318703" cy="537645"/>
            <a:chOff x="5663350" y="2011525"/>
            <a:chExt cx="604750" cy="1020200"/>
          </a:xfrm>
        </p:grpSpPr>
        <p:sp>
          <p:nvSpPr>
            <p:cNvPr id="555" name="Google Shape;555;p25"/>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5"/>
          <p:cNvGrpSpPr/>
          <p:nvPr/>
        </p:nvGrpSpPr>
        <p:grpSpPr>
          <a:xfrm>
            <a:off x="8668875" y="4180100"/>
            <a:ext cx="116100" cy="494850"/>
            <a:chOff x="7056200" y="1822150"/>
            <a:chExt cx="116100" cy="494850"/>
          </a:xfrm>
        </p:grpSpPr>
        <p:sp>
          <p:nvSpPr>
            <p:cNvPr id="571" name="Google Shape;571;p25"/>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5"/>
          <p:cNvGrpSpPr/>
          <p:nvPr/>
        </p:nvGrpSpPr>
        <p:grpSpPr>
          <a:xfrm>
            <a:off x="7276582" y="886235"/>
            <a:ext cx="963121" cy="713133"/>
            <a:chOff x="1998150" y="1816050"/>
            <a:chExt cx="2400600" cy="1777500"/>
          </a:xfrm>
        </p:grpSpPr>
        <p:sp>
          <p:nvSpPr>
            <p:cNvPr id="575" name="Google Shape;575;p2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4"/>
          <p:cNvSpPr txBox="1"/>
          <p:nvPr>
            <p:ph idx="1" type="body"/>
          </p:nvPr>
        </p:nvSpPr>
        <p:spPr>
          <a:xfrm>
            <a:off x="720000" y="1215742"/>
            <a:ext cx="7704000" cy="412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5" name="Google Shape;55;p4"/>
          <p:cNvGrpSpPr/>
          <p:nvPr/>
        </p:nvGrpSpPr>
        <p:grpSpPr>
          <a:xfrm flipH="1" rot="5400000">
            <a:off x="8392653" y="4224790"/>
            <a:ext cx="186369" cy="944776"/>
            <a:chOff x="3269375" y="237825"/>
            <a:chExt cx="1031375" cy="5228425"/>
          </a:xfrm>
        </p:grpSpPr>
        <p:sp>
          <p:nvSpPr>
            <p:cNvPr id="56" name="Google Shape;56;p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4"/>
          <p:cNvGrpSpPr/>
          <p:nvPr/>
        </p:nvGrpSpPr>
        <p:grpSpPr>
          <a:xfrm>
            <a:off x="330525" y="2324325"/>
            <a:ext cx="116100" cy="494850"/>
            <a:chOff x="7056200" y="1822150"/>
            <a:chExt cx="116100" cy="494850"/>
          </a:xfrm>
        </p:grpSpPr>
        <p:sp>
          <p:nvSpPr>
            <p:cNvPr id="81" name="Google Shape;81;p4"/>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5"/>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5"/>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5"/>
          <p:cNvSpPr txBox="1"/>
          <p:nvPr>
            <p:ph idx="3" type="subTitle"/>
          </p:nvPr>
        </p:nvSpPr>
        <p:spPr>
          <a:xfrm>
            <a:off x="1715275" y="1949128"/>
            <a:ext cx="2505600" cy="4947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5"/>
          <p:cNvSpPr txBox="1"/>
          <p:nvPr>
            <p:ph idx="4" type="subTitle"/>
          </p:nvPr>
        </p:nvSpPr>
        <p:spPr>
          <a:xfrm>
            <a:off x="4923150" y="1948975"/>
            <a:ext cx="2505600" cy="4947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Lora"/>
                <a:ea typeface="Lora"/>
                <a:cs typeface="Lora"/>
                <a:sym typeface="Lo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0" name="Google Shape;90;p5"/>
          <p:cNvGrpSpPr/>
          <p:nvPr/>
        </p:nvGrpSpPr>
        <p:grpSpPr>
          <a:xfrm rot="5400000">
            <a:off x="8821140" y="4175827"/>
            <a:ext cx="318703" cy="537645"/>
            <a:chOff x="5663350" y="2011525"/>
            <a:chExt cx="604750" cy="1020200"/>
          </a:xfrm>
        </p:grpSpPr>
        <p:sp>
          <p:nvSpPr>
            <p:cNvPr id="91" name="Google Shape;91;p5"/>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8" name="Google Shape;108;p6"/>
          <p:cNvGrpSpPr/>
          <p:nvPr/>
        </p:nvGrpSpPr>
        <p:grpSpPr>
          <a:xfrm rot="5400000">
            <a:off x="109465" y="4296102"/>
            <a:ext cx="318703" cy="537645"/>
            <a:chOff x="5663350" y="2011525"/>
            <a:chExt cx="604750" cy="1020200"/>
          </a:xfrm>
        </p:grpSpPr>
        <p:sp>
          <p:nvSpPr>
            <p:cNvPr id="109" name="Google Shape;109;p6"/>
            <p:cNvSpPr/>
            <p:nvPr/>
          </p:nvSpPr>
          <p:spPr>
            <a:xfrm>
              <a:off x="566335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5907675"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6152000" y="20115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566335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5907675"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6152000" y="22375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566335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907675"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6152000" y="246357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566335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5907675"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152000" y="268960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566335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5907675"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6152000" y="29156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6"/>
          <p:cNvGrpSpPr/>
          <p:nvPr/>
        </p:nvGrpSpPr>
        <p:grpSpPr>
          <a:xfrm>
            <a:off x="309075" y="242750"/>
            <a:ext cx="116100" cy="494850"/>
            <a:chOff x="7056200" y="1822150"/>
            <a:chExt cx="116100" cy="494850"/>
          </a:xfrm>
        </p:grpSpPr>
        <p:sp>
          <p:nvSpPr>
            <p:cNvPr id="125" name="Google Shape;125;p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 name="Shape 128"/>
        <p:cNvGrpSpPr/>
        <p:nvPr/>
      </p:nvGrpSpPr>
      <p:grpSpPr>
        <a:xfrm>
          <a:off x="0" y="0"/>
          <a:ext cx="0" cy="0"/>
          <a:chOff x="0" y="0"/>
          <a:chExt cx="0" cy="0"/>
        </a:xfrm>
      </p:grpSpPr>
      <p:sp>
        <p:nvSpPr>
          <p:cNvPr id="129" name="Google Shape;129;p7"/>
          <p:cNvSpPr txBox="1"/>
          <p:nvPr>
            <p:ph type="title"/>
          </p:nvPr>
        </p:nvSpPr>
        <p:spPr>
          <a:xfrm>
            <a:off x="811975" y="676950"/>
            <a:ext cx="42948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7"/>
          <p:cNvSpPr txBox="1"/>
          <p:nvPr>
            <p:ph idx="1" type="subTitle"/>
          </p:nvPr>
        </p:nvSpPr>
        <p:spPr>
          <a:xfrm>
            <a:off x="811975" y="1972200"/>
            <a:ext cx="4294800" cy="26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1600"/>
              </a:spcBef>
              <a:spcAft>
                <a:spcPts val="0"/>
              </a:spcAft>
              <a:buClr>
                <a:srgbClr val="E76A28"/>
              </a:buClr>
              <a:buSzPts val="1200"/>
              <a:buFont typeface="Nunito Light"/>
              <a:buAutoNum type="romanLcPeriod"/>
              <a:defRPr/>
            </a:lvl3pPr>
            <a:lvl4pPr lvl="3" rtl="0" algn="ctr">
              <a:lnSpc>
                <a:spcPct val="100000"/>
              </a:lnSpc>
              <a:spcBef>
                <a:spcPts val="1600"/>
              </a:spcBef>
              <a:spcAft>
                <a:spcPts val="0"/>
              </a:spcAft>
              <a:buClr>
                <a:srgbClr val="E76A28"/>
              </a:buClr>
              <a:buSzPts val="1200"/>
              <a:buFont typeface="Nunito Light"/>
              <a:buAutoNum type="arabicPeriod"/>
              <a:defRPr/>
            </a:lvl4pPr>
            <a:lvl5pPr lvl="4" rtl="0" algn="ctr">
              <a:lnSpc>
                <a:spcPct val="100000"/>
              </a:lnSpc>
              <a:spcBef>
                <a:spcPts val="1600"/>
              </a:spcBef>
              <a:spcAft>
                <a:spcPts val="0"/>
              </a:spcAft>
              <a:buClr>
                <a:srgbClr val="E76A28"/>
              </a:buClr>
              <a:buSzPts val="1200"/>
              <a:buFont typeface="Nunito Light"/>
              <a:buAutoNum type="alphaLcPeriod"/>
              <a:defRPr/>
            </a:lvl5pPr>
            <a:lvl6pPr lvl="5" rtl="0" algn="ctr">
              <a:lnSpc>
                <a:spcPct val="100000"/>
              </a:lnSpc>
              <a:spcBef>
                <a:spcPts val="1600"/>
              </a:spcBef>
              <a:spcAft>
                <a:spcPts val="0"/>
              </a:spcAft>
              <a:buClr>
                <a:srgbClr val="999999"/>
              </a:buClr>
              <a:buSzPts val="1200"/>
              <a:buFont typeface="Nunito Light"/>
              <a:buAutoNum type="romanLcPeriod"/>
              <a:defRPr/>
            </a:lvl6pPr>
            <a:lvl7pPr lvl="6" rtl="0" algn="ctr">
              <a:lnSpc>
                <a:spcPct val="100000"/>
              </a:lnSpc>
              <a:spcBef>
                <a:spcPts val="1600"/>
              </a:spcBef>
              <a:spcAft>
                <a:spcPts val="0"/>
              </a:spcAft>
              <a:buClr>
                <a:srgbClr val="999999"/>
              </a:buClr>
              <a:buSzPts val="1200"/>
              <a:buFont typeface="Nunito Light"/>
              <a:buAutoNum type="arabicPeriod"/>
              <a:defRPr/>
            </a:lvl7pPr>
            <a:lvl8pPr lvl="7" rtl="0" algn="ctr">
              <a:lnSpc>
                <a:spcPct val="100000"/>
              </a:lnSpc>
              <a:spcBef>
                <a:spcPts val="1600"/>
              </a:spcBef>
              <a:spcAft>
                <a:spcPts val="0"/>
              </a:spcAft>
              <a:buClr>
                <a:srgbClr val="999999"/>
              </a:buClr>
              <a:buSzPts val="1200"/>
              <a:buFont typeface="Nunito Light"/>
              <a:buAutoNum type="alphaLcPeriod"/>
              <a:defRPr/>
            </a:lvl8pPr>
            <a:lvl9pPr lvl="8" rtl="0" algn="ctr">
              <a:lnSpc>
                <a:spcPct val="100000"/>
              </a:lnSpc>
              <a:spcBef>
                <a:spcPts val="1600"/>
              </a:spcBef>
              <a:spcAft>
                <a:spcPts val="1600"/>
              </a:spcAft>
              <a:buClr>
                <a:srgbClr val="999999"/>
              </a:buClr>
              <a:buSzPts val="1200"/>
              <a:buFont typeface="Nunito Light"/>
              <a:buAutoNum type="romanLcPeriod"/>
              <a:defRPr/>
            </a:lvl9pPr>
          </a:lstStyle>
          <a:p/>
        </p:txBody>
      </p:sp>
      <p:sp>
        <p:nvSpPr>
          <p:cNvPr id="131" name="Google Shape;131;p7"/>
          <p:cNvSpPr/>
          <p:nvPr>
            <p:ph idx="2" type="pic"/>
          </p:nvPr>
        </p:nvSpPr>
        <p:spPr>
          <a:xfrm>
            <a:off x="5643775" y="539500"/>
            <a:ext cx="2787000" cy="4064400"/>
          </a:xfrm>
          <a:prstGeom prst="rect">
            <a:avLst/>
          </a:prstGeom>
          <a:noFill/>
          <a:ln cap="flat" cmpd="sng" w="1143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grpSp>
        <p:nvGrpSpPr>
          <p:cNvPr id="132" name="Google Shape;132;p7"/>
          <p:cNvGrpSpPr/>
          <p:nvPr/>
        </p:nvGrpSpPr>
        <p:grpSpPr>
          <a:xfrm>
            <a:off x="8668875" y="4180100"/>
            <a:ext cx="116100" cy="494850"/>
            <a:chOff x="7056200" y="1822150"/>
            <a:chExt cx="116100" cy="494850"/>
          </a:xfrm>
        </p:grpSpPr>
        <p:sp>
          <p:nvSpPr>
            <p:cNvPr id="133" name="Google Shape;133;p7"/>
            <p:cNvSpPr/>
            <p:nvPr/>
          </p:nvSpPr>
          <p:spPr>
            <a:xfrm>
              <a:off x="7056200" y="182215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7056200" y="2011525"/>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7056200" y="2200900"/>
              <a:ext cx="116100" cy="116100"/>
            </a:xfrm>
            <a:prstGeom prst="star4">
              <a:avLst>
                <a:gd fmla="val 23801"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7"/>
          <p:cNvGrpSpPr/>
          <p:nvPr/>
        </p:nvGrpSpPr>
        <p:grpSpPr>
          <a:xfrm>
            <a:off x="-286406" y="148260"/>
            <a:ext cx="963121" cy="713133"/>
            <a:chOff x="1998150" y="1816050"/>
            <a:chExt cx="2400600" cy="1777500"/>
          </a:xfrm>
        </p:grpSpPr>
        <p:sp>
          <p:nvSpPr>
            <p:cNvPr id="137" name="Google Shape;137;p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5" name="Google Shape;14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ora"/>
              <a:buNone/>
              <a:defRPr b="1" sz="3000">
                <a:solidFill>
                  <a:schemeClr val="dk1"/>
                </a:solidFill>
                <a:latin typeface="Lora"/>
                <a:ea typeface="Lora"/>
                <a:cs typeface="Lora"/>
                <a:sym typeface="Lora"/>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1600"/>
              </a:spcBef>
              <a:spcAft>
                <a:spcPts val="160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40.jpg"/><Relationship Id="rId5" Type="http://schemas.openxmlformats.org/officeDocument/2006/relationships/image" Target="../media/image39.jpg"/><Relationship Id="rId6"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www.shutterstock.com" TargetMode="External"/><Relationship Id="rId4" Type="http://schemas.openxmlformats.org/officeDocument/2006/relationships/hyperlink" Target="https://blocksurvey.io/calculator/bergen-social-media-addiction-scale#bsmas--how-it-works" TargetMode="External"/><Relationship Id="rId5" Type="http://schemas.openxmlformats.org/officeDocument/2006/relationships/hyperlink" Target="https://www.forbes.com/sites/traversmark/2023/01/21/are-you-suffering-from-social-media-induced-loneliness/?sh=41e3021a143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70.jp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6"/>
          <p:cNvSpPr txBox="1"/>
          <p:nvPr>
            <p:ph type="ctrTitle"/>
          </p:nvPr>
        </p:nvSpPr>
        <p:spPr>
          <a:xfrm>
            <a:off x="551925" y="1027550"/>
            <a:ext cx="4836600" cy="28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000">
                <a:latin typeface="Times New Roman"/>
                <a:ea typeface="Times New Roman"/>
                <a:cs typeface="Times New Roman"/>
                <a:sym typeface="Times New Roman"/>
              </a:rPr>
              <a:t>Social media and Loneliness</a:t>
            </a:r>
            <a:endParaRPr b="0" sz="6300">
              <a:latin typeface="Times New Roman"/>
              <a:ea typeface="Times New Roman"/>
              <a:cs typeface="Times New Roman"/>
              <a:sym typeface="Times New Roman"/>
            </a:endParaRPr>
          </a:p>
        </p:txBody>
      </p:sp>
      <p:grpSp>
        <p:nvGrpSpPr>
          <p:cNvPr id="584" name="Google Shape;584;p26"/>
          <p:cNvGrpSpPr/>
          <p:nvPr/>
        </p:nvGrpSpPr>
        <p:grpSpPr>
          <a:xfrm>
            <a:off x="713225" y="250225"/>
            <a:ext cx="1917300" cy="361100"/>
            <a:chOff x="713225" y="250225"/>
            <a:chExt cx="1917300" cy="361100"/>
          </a:xfrm>
        </p:grpSpPr>
        <p:pic>
          <p:nvPicPr>
            <p:cNvPr id="585" name="Google Shape;585;p26"/>
            <p:cNvPicPr preferRelativeResize="0"/>
            <p:nvPr/>
          </p:nvPicPr>
          <p:blipFill>
            <a:blip r:embed="rId3">
              <a:alphaModFix/>
            </a:blip>
            <a:stretch>
              <a:fillRect/>
            </a:stretch>
          </p:blipFill>
          <p:spPr>
            <a:xfrm>
              <a:off x="713225" y="250225"/>
              <a:ext cx="346875" cy="361100"/>
            </a:xfrm>
            <a:prstGeom prst="rect">
              <a:avLst/>
            </a:prstGeom>
            <a:noFill/>
            <a:ln>
              <a:noFill/>
            </a:ln>
          </p:spPr>
        </p:pic>
        <p:sp>
          <p:nvSpPr>
            <p:cNvPr id="586" name="Google Shape;586;p26"/>
            <p:cNvSpPr txBox="1"/>
            <p:nvPr/>
          </p:nvSpPr>
          <p:spPr>
            <a:xfrm>
              <a:off x="1015625" y="392525"/>
              <a:ext cx="1614900" cy="1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I/O Psychology</a:t>
              </a:r>
              <a:endParaRPr>
                <a:latin typeface="Times New Roman"/>
                <a:ea typeface="Times New Roman"/>
                <a:cs typeface="Times New Roman"/>
                <a:sym typeface="Times New Roman"/>
              </a:endParaRPr>
            </a:p>
          </p:txBody>
        </p:sp>
      </p:grpSp>
      <p:grpSp>
        <p:nvGrpSpPr>
          <p:cNvPr id="587" name="Google Shape;587;p26"/>
          <p:cNvGrpSpPr/>
          <p:nvPr/>
        </p:nvGrpSpPr>
        <p:grpSpPr>
          <a:xfrm>
            <a:off x="4356969" y="250235"/>
            <a:ext cx="963121" cy="713133"/>
            <a:chOff x="1998150" y="1816050"/>
            <a:chExt cx="2400600" cy="1777500"/>
          </a:xfrm>
        </p:grpSpPr>
        <p:sp>
          <p:nvSpPr>
            <p:cNvPr id="588" name="Google Shape;588;p2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6"/>
          <p:cNvGrpSpPr/>
          <p:nvPr/>
        </p:nvGrpSpPr>
        <p:grpSpPr>
          <a:xfrm flipH="1" rot="5400000">
            <a:off x="1086678" y="4038415"/>
            <a:ext cx="186369" cy="944776"/>
            <a:chOff x="3269375" y="237825"/>
            <a:chExt cx="1031375" cy="5228425"/>
          </a:xfrm>
        </p:grpSpPr>
        <p:sp>
          <p:nvSpPr>
            <p:cNvPr id="593" name="Google Shape;593;p26"/>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26"/>
          <p:cNvPicPr preferRelativeResize="0"/>
          <p:nvPr/>
        </p:nvPicPr>
        <p:blipFill>
          <a:blip r:embed="rId4">
            <a:alphaModFix/>
          </a:blip>
          <a:stretch>
            <a:fillRect/>
          </a:stretch>
        </p:blipFill>
        <p:spPr>
          <a:xfrm>
            <a:off x="5614328" y="963375"/>
            <a:ext cx="3215150" cy="297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5"/>
          <p:cNvSpPr txBox="1"/>
          <p:nvPr>
            <p:ph type="title"/>
          </p:nvPr>
        </p:nvSpPr>
        <p:spPr>
          <a:xfrm>
            <a:off x="720000" y="215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Questions:</a:t>
            </a:r>
            <a:endParaRPr>
              <a:latin typeface="Times New Roman"/>
              <a:ea typeface="Times New Roman"/>
              <a:cs typeface="Times New Roman"/>
              <a:sym typeface="Times New Roman"/>
            </a:endParaRPr>
          </a:p>
        </p:txBody>
      </p:sp>
      <p:grpSp>
        <p:nvGrpSpPr>
          <p:cNvPr id="789" name="Google Shape;789;p35"/>
          <p:cNvGrpSpPr/>
          <p:nvPr/>
        </p:nvGrpSpPr>
        <p:grpSpPr>
          <a:xfrm>
            <a:off x="7899232" y="539510"/>
            <a:ext cx="963121" cy="713133"/>
            <a:chOff x="1998150" y="1816050"/>
            <a:chExt cx="2400600" cy="1777500"/>
          </a:xfrm>
        </p:grpSpPr>
        <p:sp>
          <p:nvSpPr>
            <p:cNvPr id="790" name="Google Shape;790;p3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35"/>
          <p:cNvSpPr txBox="1"/>
          <p:nvPr/>
        </p:nvSpPr>
        <p:spPr>
          <a:xfrm>
            <a:off x="652825" y="899700"/>
            <a:ext cx="62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95" name="Google Shape;795;p35"/>
          <p:cNvSpPr txBox="1"/>
          <p:nvPr/>
        </p:nvSpPr>
        <p:spPr>
          <a:xfrm>
            <a:off x="652825" y="1014300"/>
            <a:ext cx="753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 first section w</a:t>
            </a:r>
            <a:r>
              <a:rPr lang="en">
                <a:latin typeface="Times New Roman"/>
                <a:ea typeface="Times New Roman"/>
                <a:cs typeface="Times New Roman"/>
                <a:sym typeface="Times New Roman"/>
              </a:rPr>
              <a:t>e asked about: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Average time spent by them on social media.</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What they prefer doing in their free time?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rgbClr val="202124"/>
                </a:solidFill>
                <a:highlight>
                  <a:srgbClr val="F1F3F4"/>
                </a:highlight>
                <a:latin typeface="Times New Roman"/>
                <a:ea typeface="Times New Roman"/>
                <a:cs typeface="Times New Roman"/>
                <a:sym typeface="Times New Roman"/>
              </a:rPr>
              <a:t>Percentage of online friends they knew personally.</a:t>
            </a:r>
            <a:endParaRPr>
              <a:solidFill>
                <a:srgbClr val="202124"/>
              </a:solidFill>
              <a:highlight>
                <a:srgbClr val="F1F3F4"/>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rgbClr val="202124"/>
                </a:solidFill>
                <a:highlight>
                  <a:srgbClr val="F1F3F4"/>
                </a:highlight>
                <a:latin typeface="Times New Roman"/>
                <a:ea typeface="Times New Roman"/>
                <a:cs typeface="Times New Roman"/>
                <a:sym typeface="Times New Roman"/>
              </a:rPr>
              <a:t>Do they feel the level of social support available on social media is more than in-person interactions?</a:t>
            </a:r>
            <a:endParaRPr>
              <a:solidFill>
                <a:srgbClr val="202124"/>
              </a:solidFill>
              <a:highlight>
                <a:srgbClr val="F1F3F4"/>
              </a:highlight>
              <a:latin typeface="Times New Roman"/>
              <a:ea typeface="Times New Roman"/>
              <a:cs typeface="Times New Roman"/>
              <a:sym typeface="Times New Roman"/>
            </a:endParaRPr>
          </a:p>
        </p:txBody>
      </p:sp>
      <p:sp>
        <p:nvSpPr>
          <p:cNvPr id="796" name="Google Shape;796;p35"/>
          <p:cNvSpPr txBox="1"/>
          <p:nvPr/>
        </p:nvSpPr>
        <p:spPr>
          <a:xfrm>
            <a:off x="652825" y="2295850"/>
            <a:ext cx="6766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Do they feel social media provides a space to express themselves and connect with others who share similar interests and beliefs?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 they limit their social media use? If yes, then how much they would like to limit?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Did they enjoy using social media more than talking to friends?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For sharing something whom they preferred to talk, online friends or offline friends?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seeing other people’s post, do they get motivated or nervous?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Do they worry about their popularity online?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Year when they joined social media.</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Are You introvert or extrovert?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Did Covid-19 boosted their social media usage?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grpSp>
        <p:nvGrpSpPr>
          <p:cNvPr id="801" name="Google Shape;801;p36"/>
          <p:cNvGrpSpPr/>
          <p:nvPr/>
        </p:nvGrpSpPr>
        <p:grpSpPr>
          <a:xfrm>
            <a:off x="7899232" y="539510"/>
            <a:ext cx="963121" cy="713133"/>
            <a:chOff x="1998150" y="1816050"/>
            <a:chExt cx="2400600" cy="1777500"/>
          </a:xfrm>
        </p:grpSpPr>
        <p:sp>
          <p:nvSpPr>
            <p:cNvPr id="802" name="Google Shape;802;p3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6" name="Google Shape;806;p36"/>
          <p:cNvPicPr preferRelativeResize="0"/>
          <p:nvPr/>
        </p:nvPicPr>
        <p:blipFill>
          <a:blip r:embed="rId3">
            <a:alphaModFix/>
          </a:blip>
          <a:stretch>
            <a:fillRect/>
          </a:stretch>
        </p:blipFill>
        <p:spPr>
          <a:xfrm>
            <a:off x="182500" y="397900"/>
            <a:ext cx="3173700" cy="4618099"/>
          </a:xfrm>
          <a:prstGeom prst="rect">
            <a:avLst/>
          </a:prstGeom>
          <a:noFill/>
          <a:ln>
            <a:noFill/>
          </a:ln>
        </p:spPr>
      </p:pic>
      <p:sp>
        <p:nvSpPr>
          <p:cNvPr id="807" name="Google Shape;807;p36"/>
          <p:cNvSpPr txBox="1"/>
          <p:nvPr/>
        </p:nvSpPr>
        <p:spPr>
          <a:xfrm>
            <a:off x="2376475" y="-36675"/>
            <a:ext cx="46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Social Media Addiction Scale(SMAS)</a:t>
            </a:r>
            <a:endParaRPr b="1" sz="2000">
              <a:latin typeface="Times New Roman"/>
              <a:ea typeface="Times New Roman"/>
              <a:cs typeface="Times New Roman"/>
              <a:sym typeface="Times New Roman"/>
            </a:endParaRPr>
          </a:p>
        </p:txBody>
      </p:sp>
      <p:sp>
        <p:nvSpPr>
          <p:cNvPr id="808" name="Google Shape;808;p36"/>
          <p:cNvSpPr txBox="1"/>
          <p:nvPr/>
        </p:nvSpPr>
        <p:spPr>
          <a:xfrm>
            <a:off x="3641700" y="819650"/>
            <a:ext cx="4529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This test is originally called as Bergen S</a:t>
            </a:r>
            <a:r>
              <a:rPr lang="en" sz="1500">
                <a:latin typeface="Times New Roman"/>
                <a:ea typeface="Times New Roman"/>
                <a:cs typeface="Times New Roman"/>
                <a:sym typeface="Times New Roman"/>
              </a:rPr>
              <a:t>ocial media Addiction test. In this test, 6 questions are asked, each having score from 1 to 5. Here, score 1 denotes Very rarely, score 2 denotes rarely, score 3 denotes sometimes, score 4 denotes often and score 5 denotes very often.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Score calculation:</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If 4 out of 6 questions has 4 or more than 4 score, then the student is addicted to social media. </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Total score of the test = 6*5 = 30</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score&gt;20 : extremely addicted</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 lies between 14 to 20 : moderately addicted</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If score&lt;14 : not addicted </a:t>
            </a:r>
            <a:endParaRPr sz="1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37"/>
          <p:cNvGrpSpPr/>
          <p:nvPr/>
        </p:nvGrpSpPr>
        <p:grpSpPr>
          <a:xfrm>
            <a:off x="7899232" y="539510"/>
            <a:ext cx="963121" cy="713133"/>
            <a:chOff x="1998150" y="1816050"/>
            <a:chExt cx="2400600" cy="1777500"/>
          </a:xfrm>
        </p:grpSpPr>
        <p:sp>
          <p:nvSpPr>
            <p:cNvPr id="814" name="Google Shape;814;p3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8" name="Google Shape;818;p37"/>
          <p:cNvPicPr preferRelativeResize="0"/>
          <p:nvPr/>
        </p:nvPicPr>
        <p:blipFill>
          <a:blip r:embed="rId3">
            <a:alphaModFix/>
          </a:blip>
          <a:stretch>
            <a:fillRect/>
          </a:stretch>
        </p:blipFill>
        <p:spPr>
          <a:xfrm>
            <a:off x="507875" y="26025"/>
            <a:ext cx="1975897" cy="3118950"/>
          </a:xfrm>
          <a:prstGeom prst="rect">
            <a:avLst/>
          </a:prstGeom>
          <a:noFill/>
          <a:ln>
            <a:noFill/>
          </a:ln>
        </p:spPr>
      </p:pic>
      <p:sp>
        <p:nvSpPr>
          <p:cNvPr id="819" name="Google Shape;819;p37"/>
          <p:cNvSpPr txBox="1"/>
          <p:nvPr/>
        </p:nvSpPr>
        <p:spPr>
          <a:xfrm>
            <a:off x="3531650" y="26025"/>
            <a:ext cx="370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Loneliness Test</a:t>
            </a:r>
            <a:endParaRPr b="1" sz="2400">
              <a:latin typeface="Times New Roman"/>
              <a:ea typeface="Times New Roman"/>
              <a:cs typeface="Times New Roman"/>
              <a:sym typeface="Times New Roman"/>
            </a:endParaRPr>
          </a:p>
        </p:txBody>
      </p:sp>
      <p:sp>
        <p:nvSpPr>
          <p:cNvPr id="820" name="Google Shape;820;p37"/>
          <p:cNvSpPr txBox="1"/>
          <p:nvPr/>
        </p:nvSpPr>
        <p:spPr>
          <a:xfrm>
            <a:off x="3329900" y="954200"/>
            <a:ext cx="41076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This test is originally called as Loneliness measurement scale. In this test, 20 questions are asked, each having score from 1 to 4. Here, score 1 denotes Very rarely, score 2 denotes rarely, score 3 denotes sometimes and score 4 denotes often.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Score calculation: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Total score of the test = 20*4 = 80</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 lies between 61 to 80 : highly lonely</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 lies between 45 to 60 : mildly lonely</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If score&lt;45 : not lonely</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821" name="Google Shape;821;p37"/>
          <p:cNvPicPr preferRelativeResize="0"/>
          <p:nvPr/>
        </p:nvPicPr>
        <p:blipFill>
          <a:blip r:embed="rId4">
            <a:alphaModFix/>
          </a:blip>
          <a:stretch>
            <a:fillRect/>
          </a:stretch>
        </p:blipFill>
        <p:spPr>
          <a:xfrm>
            <a:off x="507875" y="3144975"/>
            <a:ext cx="1975901" cy="19342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38"/>
          <p:cNvSpPr txBox="1"/>
          <p:nvPr>
            <p:ph type="title"/>
          </p:nvPr>
        </p:nvSpPr>
        <p:spPr>
          <a:xfrm>
            <a:off x="294000" y="165050"/>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6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6000">
              <a:latin typeface="Times New Roman"/>
              <a:ea typeface="Times New Roman"/>
              <a:cs typeface="Times New Roman"/>
              <a:sym typeface="Times New Roman"/>
            </a:endParaRPr>
          </a:p>
          <a:p>
            <a:pPr indent="0" lvl="0" marL="0" rtl="0" algn="ctr">
              <a:spcBef>
                <a:spcPts val="0"/>
              </a:spcBef>
              <a:spcAft>
                <a:spcPts val="0"/>
              </a:spcAft>
              <a:buNone/>
            </a:pPr>
            <a:r>
              <a:rPr lang="en" sz="6000">
                <a:latin typeface="Times New Roman"/>
                <a:ea typeface="Times New Roman"/>
                <a:cs typeface="Times New Roman"/>
                <a:sym typeface="Times New Roman"/>
              </a:rPr>
              <a:t>Survey Results</a:t>
            </a:r>
            <a:endParaRPr sz="6000">
              <a:latin typeface="Times New Roman"/>
              <a:ea typeface="Times New Roman"/>
              <a:cs typeface="Times New Roman"/>
              <a:sym typeface="Times New Roman"/>
            </a:endParaRPr>
          </a:p>
        </p:txBody>
      </p:sp>
      <p:grpSp>
        <p:nvGrpSpPr>
          <p:cNvPr id="827" name="Google Shape;827;p38"/>
          <p:cNvGrpSpPr/>
          <p:nvPr/>
        </p:nvGrpSpPr>
        <p:grpSpPr>
          <a:xfrm>
            <a:off x="7933982" y="240910"/>
            <a:ext cx="963121" cy="713133"/>
            <a:chOff x="1998150" y="1816050"/>
            <a:chExt cx="2400600" cy="1777500"/>
          </a:xfrm>
        </p:grpSpPr>
        <p:sp>
          <p:nvSpPr>
            <p:cNvPr id="828" name="Google Shape;828;p3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8"/>
          <p:cNvGrpSpPr/>
          <p:nvPr/>
        </p:nvGrpSpPr>
        <p:grpSpPr>
          <a:xfrm>
            <a:off x="178875" y="4192938"/>
            <a:ext cx="116100" cy="494850"/>
            <a:chOff x="7056200" y="1822150"/>
            <a:chExt cx="116100" cy="494850"/>
          </a:xfrm>
        </p:grpSpPr>
        <p:sp>
          <p:nvSpPr>
            <p:cNvPr id="833" name="Google Shape;833;p38"/>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9"/>
          <p:cNvSpPr txBox="1"/>
          <p:nvPr>
            <p:ph type="title"/>
          </p:nvPr>
        </p:nvSpPr>
        <p:spPr>
          <a:xfrm>
            <a:off x="352175" y="214200"/>
            <a:ext cx="44712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How much time people spend on </a:t>
            </a:r>
            <a:r>
              <a:rPr b="0" lang="en" sz="2000">
                <a:latin typeface="Times New Roman"/>
                <a:ea typeface="Times New Roman"/>
                <a:cs typeface="Times New Roman"/>
                <a:sym typeface="Times New Roman"/>
              </a:rPr>
              <a:t>social</a:t>
            </a:r>
            <a:r>
              <a:rPr b="0" lang="en" sz="2000">
                <a:latin typeface="Times New Roman"/>
                <a:ea typeface="Times New Roman"/>
                <a:cs typeface="Times New Roman"/>
                <a:sym typeface="Times New Roman"/>
              </a:rPr>
              <a:t> media?</a:t>
            </a:r>
            <a:endParaRPr b="0" sz="2000">
              <a:latin typeface="Times New Roman"/>
              <a:ea typeface="Times New Roman"/>
              <a:cs typeface="Times New Roman"/>
              <a:sym typeface="Times New Roman"/>
            </a:endParaRPr>
          </a:p>
        </p:txBody>
      </p:sp>
      <p:sp>
        <p:nvSpPr>
          <p:cNvPr id="841" name="Google Shape;841;p39"/>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842" name="Google Shape;842;p39"/>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pic>
        <p:nvPicPr>
          <p:cNvPr id="843" name="Google Shape;843;p39"/>
          <p:cNvPicPr preferRelativeResize="0"/>
          <p:nvPr/>
        </p:nvPicPr>
        <p:blipFill rotWithShape="1">
          <a:blip r:embed="rId3">
            <a:alphaModFix/>
          </a:blip>
          <a:srcRect b="16361" l="7810" r="55761" t="31878"/>
          <a:stretch/>
        </p:blipFill>
        <p:spPr>
          <a:xfrm>
            <a:off x="453025" y="1214550"/>
            <a:ext cx="3766776" cy="3242300"/>
          </a:xfrm>
          <a:prstGeom prst="rect">
            <a:avLst/>
          </a:prstGeom>
          <a:noFill/>
          <a:ln>
            <a:noFill/>
          </a:ln>
        </p:spPr>
      </p:pic>
      <p:sp>
        <p:nvSpPr>
          <p:cNvPr id="844" name="Google Shape;844;p39"/>
          <p:cNvSpPr txBox="1"/>
          <p:nvPr/>
        </p:nvSpPr>
        <p:spPr>
          <a:xfrm>
            <a:off x="5183200" y="214200"/>
            <a:ext cx="324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What people do, in their free time?</a:t>
            </a:r>
            <a:endParaRPr sz="2000">
              <a:latin typeface="Times New Roman"/>
              <a:ea typeface="Times New Roman"/>
              <a:cs typeface="Times New Roman"/>
              <a:sym typeface="Times New Roman"/>
            </a:endParaRPr>
          </a:p>
        </p:txBody>
      </p:sp>
      <p:pic>
        <p:nvPicPr>
          <p:cNvPr id="845" name="Google Shape;845;p39"/>
          <p:cNvPicPr preferRelativeResize="0"/>
          <p:nvPr/>
        </p:nvPicPr>
        <p:blipFill rotWithShape="1">
          <a:blip r:embed="rId4">
            <a:alphaModFix/>
          </a:blip>
          <a:srcRect b="0" l="0" r="0" t="7201"/>
          <a:stretch/>
        </p:blipFill>
        <p:spPr>
          <a:xfrm>
            <a:off x="5006725" y="1214550"/>
            <a:ext cx="3766775" cy="324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0"/>
          <p:cNvSpPr txBox="1"/>
          <p:nvPr>
            <p:ph type="title"/>
          </p:nvPr>
        </p:nvSpPr>
        <p:spPr>
          <a:xfrm>
            <a:off x="239339" y="230700"/>
            <a:ext cx="4211700" cy="10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How they feel about the level of social support available on social media vs in-person interactions?</a:t>
            </a:r>
            <a:endParaRPr b="0" sz="2000">
              <a:latin typeface="Times New Roman"/>
              <a:ea typeface="Times New Roman"/>
              <a:cs typeface="Times New Roman"/>
              <a:sym typeface="Times New Roman"/>
            </a:endParaRPr>
          </a:p>
        </p:txBody>
      </p:sp>
      <p:sp>
        <p:nvSpPr>
          <p:cNvPr id="851" name="Google Shape;851;p40"/>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852" name="Google Shape;852;p40"/>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sp>
        <p:nvSpPr>
          <p:cNvPr id="853" name="Google Shape;853;p40"/>
          <p:cNvSpPr txBox="1"/>
          <p:nvPr/>
        </p:nvSpPr>
        <p:spPr>
          <a:xfrm>
            <a:off x="4945000" y="363600"/>
            <a:ext cx="3932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What percent of online friends do people </a:t>
            </a:r>
            <a:r>
              <a:rPr lang="en" sz="2000">
                <a:latin typeface="Times New Roman"/>
                <a:ea typeface="Times New Roman"/>
                <a:cs typeface="Times New Roman"/>
                <a:sym typeface="Times New Roman"/>
              </a:rPr>
              <a:t>know</a:t>
            </a:r>
            <a:r>
              <a:rPr lang="en" sz="2000">
                <a:latin typeface="Times New Roman"/>
                <a:ea typeface="Times New Roman"/>
                <a:cs typeface="Times New Roman"/>
                <a:sym typeface="Times New Roman"/>
              </a:rPr>
              <a:t> personally?</a:t>
            </a:r>
            <a:endParaRPr sz="2000">
              <a:latin typeface="Times New Roman"/>
              <a:ea typeface="Times New Roman"/>
              <a:cs typeface="Times New Roman"/>
              <a:sym typeface="Times New Roman"/>
            </a:endParaRPr>
          </a:p>
        </p:txBody>
      </p:sp>
      <p:pic>
        <p:nvPicPr>
          <p:cNvPr id="854" name="Google Shape;854;p40"/>
          <p:cNvPicPr preferRelativeResize="0"/>
          <p:nvPr/>
        </p:nvPicPr>
        <p:blipFill rotWithShape="1">
          <a:blip r:embed="rId3">
            <a:alphaModFix/>
          </a:blip>
          <a:srcRect b="0" l="0" r="0" t="7201"/>
          <a:stretch/>
        </p:blipFill>
        <p:spPr>
          <a:xfrm>
            <a:off x="4803325" y="1439250"/>
            <a:ext cx="3738525" cy="3079925"/>
          </a:xfrm>
          <a:prstGeom prst="rect">
            <a:avLst/>
          </a:prstGeom>
          <a:noFill/>
          <a:ln>
            <a:noFill/>
          </a:ln>
        </p:spPr>
      </p:pic>
      <p:pic>
        <p:nvPicPr>
          <p:cNvPr id="855" name="Google Shape;855;p40"/>
          <p:cNvPicPr preferRelativeResize="0"/>
          <p:nvPr/>
        </p:nvPicPr>
        <p:blipFill rotWithShape="1">
          <a:blip r:embed="rId4">
            <a:alphaModFix/>
          </a:blip>
          <a:srcRect b="0" l="0" r="4825" t="6664"/>
          <a:stretch/>
        </p:blipFill>
        <p:spPr>
          <a:xfrm>
            <a:off x="475925" y="1439250"/>
            <a:ext cx="3738525" cy="307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1"/>
          <p:cNvSpPr txBox="1"/>
          <p:nvPr>
            <p:ph type="title"/>
          </p:nvPr>
        </p:nvSpPr>
        <p:spPr>
          <a:xfrm>
            <a:off x="81950" y="270325"/>
            <a:ext cx="45072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202124"/>
                </a:solidFill>
                <a:highlight>
                  <a:srgbClr val="F1F3F4"/>
                </a:highlight>
                <a:latin typeface="Times New Roman"/>
                <a:ea typeface="Times New Roman"/>
                <a:cs typeface="Times New Roman"/>
                <a:sym typeface="Times New Roman"/>
              </a:rPr>
              <a:t>If they are asked to limit social media, how many hours in a day will they use?</a:t>
            </a:r>
            <a:endParaRPr sz="2000">
              <a:latin typeface="Times New Roman"/>
              <a:ea typeface="Times New Roman"/>
              <a:cs typeface="Times New Roman"/>
              <a:sym typeface="Times New Roman"/>
            </a:endParaRPr>
          </a:p>
        </p:txBody>
      </p:sp>
      <p:pic>
        <p:nvPicPr>
          <p:cNvPr id="861" name="Google Shape;861;p41"/>
          <p:cNvPicPr preferRelativeResize="0"/>
          <p:nvPr/>
        </p:nvPicPr>
        <p:blipFill rotWithShape="1">
          <a:blip r:embed="rId3">
            <a:alphaModFix/>
          </a:blip>
          <a:srcRect b="0" l="0" r="0" t="7045"/>
          <a:stretch/>
        </p:blipFill>
        <p:spPr>
          <a:xfrm>
            <a:off x="193413" y="1207250"/>
            <a:ext cx="4284274" cy="3305950"/>
          </a:xfrm>
          <a:prstGeom prst="rect">
            <a:avLst/>
          </a:prstGeom>
          <a:noFill/>
          <a:ln>
            <a:noFill/>
          </a:ln>
        </p:spPr>
      </p:pic>
      <p:sp>
        <p:nvSpPr>
          <p:cNvPr id="862" name="Google Shape;862;p41"/>
          <p:cNvSpPr txBox="1"/>
          <p:nvPr/>
        </p:nvSpPr>
        <p:spPr>
          <a:xfrm flipH="1">
            <a:off x="4982050" y="263575"/>
            <a:ext cx="3938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02124"/>
                </a:solidFill>
                <a:highlight>
                  <a:srgbClr val="F1F3F4"/>
                </a:highlight>
                <a:latin typeface="Times New Roman"/>
                <a:ea typeface="Times New Roman"/>
                <a:cs typeface="Times New Roman"/>
                <a:sym typeface="Times New Roman"/>
              </a:rPr>
              <a:t>Do students enjoy using social media more than talking to friends?</a:t>
            </a:r>
            <a:endParaRPr sz="2000">
              <a:latin typeface="Times New Roman"/>
              <a:ea typeface="Times New Roman"/>
              <a:cs typeface="Times New Roman"/>
              <a:sym typeface="Times New Roman"/>
            </a:endParaRPr>
          </a:p>
        </p:txBody>
      </p:sp>
      <p:pic>
        <p:nvPicPr>
          <p:cNvPr id="863" name="Google Shape;863;p41"/>
          <p:cNvPicPr preferRelativeResize="0"/>
          <p:nvPr/>
        </p:nvPicPr>
        <p:blipFill rotWithShape="1">
          <a:blip r:embed="rId4">
            <a:alphaModFix/>
          </a:blip>
          <a:srcRect b="0" l="0" r="0" t="6629"/>
          <a:stretch/>
        </p:blipFill>
        <p:spPr>
          <a:xfrm>
            <a:off x="4673250" y="1156950"/>
            <a:ext cx="4247500" cy="340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2"/>
          <p:cNvSpPr txBox="1"/>
          <p:nvPr>
            <p:ph type="title"/>
          </p:nvPr>
        </p:nvSpPr>
        <p:spPr>
          <a:xfrm>
            <a:off x="203325" y="274475"/>
            <a:ext cx="43212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For</a:t>
            </a:r>
            <a:r>
              <a:rPr b="0" lang="en" sz="2000">
                <a:latin typeface="Times New Roman"/>
                <a:ea typeface="Times New Roman"/>
                <a:cs typeface="Times New Roman"/>
                <a:sym typeface="Times New Roman"/>
              </a:rPr>
              <a:t> sharing something, they prefer to talk to online friends or offline friends?</a:t>
            </a:r>
            <a:endParaRPr b="0" sz="2000">
              <a:latin typeface="Times New Roman"/>
              <a:ea typeface="Times New Roman"/>
              <a:cs typeface="Times New Roman"/>
              <a:sym typeface="Times New Roman"/>
            </a:endParaRPr>
          </a:p>
        </p:txBody>
      </p:sp>
      <p:sp>
        <p:nvSpPr>
          <p:cNvPr id="869" name="Google Shape;869;p42"/>
          <p:cNvSpPr txBox="1"/>
          <p:nvPr/>
        </p:nvSpPr>
        <p:spPr>
          <a:xfrm>
            <a:off x="4903650" y="355750"/>
            <a:ext cx="377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What they feel after seeing other people’s post?</a:t>
            </a:r>
            <a:endParaRPr sz="2000">
              <a:solidFill>
                <a:schemeClr val="dk1"/>
              </a:solidFill>
              <a:latin typeface="Times New Roman"/>
              <a:ea typeface="Times New Roman"/>
              <a:cs typeface="Times New Roman"/>
              <a:sym typeface="Times New Roman"/>
            </a:endParaRPr>
          </a:p>
        </p:txBody>
      </p:sp>
      <p:pic>
        <p:nvPicPr>
          <p:cNvPr id="870" name="Google Shape;870;p42"/>
          <p:cNvPicPr preferRelativeResize="0"/>
          <p:nvPr/>
        </p:nvPicPr>
        <p:blipFill rotWithShape="1">
          <a:blip r:embed="rId3">
            <a:alphaModFix/>
          </a:blip>
          <a:srcRect b="0" l="0" r="0" t="8742"/>
          <a:stretch/>
        </p:blipFill>
        <p:spPr>
          <a:xfrm>
            <a:off x="280100" y="1188024"/>
            <a:ext cx="4056075" cy="3345450"/>
          </a:xfrm>
          <a:prstGeom prst="rect">
            <a:avLst/>
          </a:prstGeom>
          <a:noFill/>
          <a:ln>
            <a:noFill/>
          </a:ln>
        </p:spPr>
      </p:pic>
      <p:pic>
        <p:nvPicPr>
          <p:cNvPr id="871" name="Google Shape;871;p42"/>
          <p:cNvPicPr preferRelativeResize="0"/>
          <p:nvPr/>
        </p:nvPicPr>
        <p:blipFill rotWithShape="1">
          <a:blip r:embed="rId4">
            <a:alphaModFix/>
          </a:blip>
          <a:srcRect b="0" l="0" r="0" t="9041"/>
          <a:stretch/>
        </p:blipFill>
        <p:spPr>
          <a:xfrm>
            <a:off x="4792500" y="1220350"/>
            <a:ext cx="3997500" cy="328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3"/>
          <p:cNvSpPr txBox="1"/>
          <p:nvPr>
            <p:ph type="title"/>
          </p:nvPr>
        </p:nvSpPr>
        <p:spPr>
          <a:xfrm>
            <a:off x="4757375" y="205975"/>
            <a:ext cx="4314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202124"/>
                </a:solidFill>
                <a:highlight>
                  <a:srgbClr val="F1F3F4"/>
                </a:highlight>
                <a:latin typeface="Times New Roman"/>
                <a:ea typeface="Times New Roman"/>
                <a:cs typeface="Times New Roman"/>
                <a:sym typeface="Times New Roman"/>
              </a:rPr>
              <a:t>Time of joining social media first time.</a:t>
            </a:r>
            <a:endParaRPr sz="2000">
              <a:latin typeface="Times New Roman"/>
              <a:ea typeface="Times New Roman"/>
              <a:cs typeface="Times New Roman"/>
              <a:sym typeface="Times New Roman"/>
            </a:endParaRPr>
          </a:p>
        </p:txBody>
      </p:sp>
      <p:sp>
        <p:nvSpPr>
          <p:cNvPr id="877" name="Google Shape;877;p43"/>
          <p:cNvSpPr txBox="1"/>
          <p:nvPr/>
        </p:nvSpPr>
        <p:spPr>
          <a:xfrm>
            <a:off x="241413" y="76075"/>
            <a:ext cx="431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02124"/>
                </a:solidFill>
                <a:highlight>
                  <a:srgbClr val="F1F3F4"/>
                </a:highlight>
                <a:latin typeface="Times New Roman"/>
                <a:ea typeface="Times New Roman"/>
                <a:cs typeface="Times New Roman"/>
                <a:sym typeface="Times New Roman"/>
              </a:rPr>
              <a:t>Do people worry about checking if people have “liked” their post or wished a "happy birthday"?</a:t>
            </a:r>
            <a:endParaRPr sz="2000">
              <a:latin typeface="Times New Roman"/>
              <a:ea typeface="Times New Roman"/>
              <a:cs typeface="Times New Roman"/>
              <a:sym typeface="Times New Roman"/>
            </a:endParaRPr>
          </a:p>
        </p:txBody>
      </p:sp>
      <p:pic>
        <p:nvPicPr>
          <p:cNvPr id="878" name="Google Shape;878;p43"/>
          <p:cNvPicPr preferRelativeResize="0"/>
          <p:nvPr/>
        </p:nvPicPr>
        <p:blipFill rotWithShape="1">
          <a:blip r:embed="rId3">
            <a:alphaModFix/>
          </a:blip>
          <a:srcRect b="0" l="0" r="0" t="11870"/>
          <a:stretch/>
        </p:blipFill>
        <p:spPr>
          <a:xfrm>
            <a:off x="4889837" y="1184287"/>
            <a:ext cx="4049975" cy="3356425"/>
          </a:xfrm>
          <a:prstGeom prst="rect">
            <a:avLst/>
          </a:prstGeom>
          <a:noFill/>
          <a:ln>
            <a:noFill/>
          </a:ln>
        </p:spPr>
      </p:pic>
      <p:pic>
        <p:nvPicPr>
          <p:cNvPr id="879" name="Google Shape;879;p43"/>
          <p:cNvPicPr preferRelativeResize="0"/>
          <p:nvPr/>
        </p:nvPicPr>
        <p:blipFill rotWithShape="1">
          <a:blip r:embed="rId4">
            <a:alphaModFix/>
          </a:blip>
          <a:srcRect b="0" l="0" r="0" t="6191"/>
          <a:stretch/>
        </p:blipFill>
        <p:spPr>
          <a:xfrm>
            <a:off x="466038" y="1184275"/>
            <a:ext cx="3865625" cy="348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4"/>
          <p:cNvSpPr txBox="1"/>
          <p:nvPr>
            <p:ph type="title"/>
          </p:nvPr>
        </p:nvSpPr>
        <p:spPr>
          <a:xfrm>
            <a:off x="165050" y="333200"/>
            <a:ext cx="449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Percentage of </a:t>
            </a:r>
            <a:r>
              <a:rPr b="0" lang="en" sz="2000">
                <a:latin typeface="Times New Roman"/>
                <a:ea typeface="Times New Roman"/>
                <a:cs typeface="Times New Roman"/>
                <a:sym typeface="Times New Roman"/>
              </a:rPr>
              <a:t>introvert and extrovert people. </a:t>
            </a:r>
            <a:endParaRPr b="0" sz="2000">
              <a:latin typeface="Times New Roman"/>
              <a:ea typeface="Times New Roman"/>
              <a:cs typeface="Times New Roman"/>
              <a:sym typeface="Times New Roman"/>
            </a:endParaRPr>
          </a:p>
        </p:txBody>
      </p:sp>
      <p:sp>
        <p:nvSpPr>
          <p:cNvPr id="885" name="Google Shape;885;p44"/>
          <p:cNvSpPr txBox="1"/>
          <p:nvPr>
            <p:ph type="title"/>
          </p:nvPr>
        </p:nvSpPr>
        <p:spPr>
          <a:xfrm>
            <a:off x="4656350" y="262450"/>
            <a:ext cx="48420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Times New Roman"/>
                <a:ea typeface="Times New Roman"/>
                <a:cs typeface="Times New Roman"/>
                <a:sym typeface="Times New Roman"/>
              </a:rPr>
              <a:t>People opinion about their social media usage boosting during Covid-19.</a:t>
            </a:r>
            <a:endParaRPr b="0" sz="2000">
              <a:latin typeface="Times New Roman"/>
              <a:ea typeface="Times New Roman"/>
              <a:cs typeface="Times New Roman"/>
              <a:sym typeface="Times New Roman"/>
            </a:endParaRPr>
          </a:p>
        </p:txBody>
      </p:sp>
      <p:pic>
        <p:nvPicPr>
          <p:cNvPr id="886" name="Google Shape;886;p44"/>
          <p:cNvPicPr preferRelativeResize="0"/>
          <p:nvPr/>
        </p:nvPicPr>
        <p:blipFill rotWithShape="1">
          <a:blip r:embed="rId3">
            <a:alphaModFix/>
          </a:blip>
          <a:srcRect b="0" l="0" r="0" t="6524"/>
          <a:stretch/>
        </p:blipFill>
        <p:spPr>
          <a:xfrm>
            <a:off x="256100" y="1481850"/>
            <a:ext cx="3926550" cy="3323100"/>
          </a:xfrm>
          <a:prstGeom prst="rect">
            <a:avLst/>
          </a:prstGeom>
          <a:noFill/>
          <a:ln>
            <a:noFill/>
          </a:ln>
        </p:spPr>
      </p:pic>
      <p:pic>
        <p:nvPicPr>
          <p:cNvPr id="887" name="Google Shape;887;p44"/>
          <p:cNvPicPr preferRelativeResize="0"/>
          <p:nvPr/>
        </p:nvPicPr>
        <p:blipFill rotWithShape="1">
          <a:blip r:embed="rId4">
            <a:alphaModFix/>
          </a:blip>
          <a:srcRect b="0" l="0" r="0" t="7851"/>
          <a:stretch/>
        </p:blipFill>
        <p:spPr>
          <a:xfrm>
            <a:off x="4832425" y="1521656"/>
            <a:ext cx="3926550" cy="3283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7"/>
          <p:cNvSpPr txBox="1"/>
          <p:nvPr>
            <p:ph idx="4294967295" type="body"/>
          </p:nvPr>
        </p:nvSpPr>
        <p:spPr>
          <a:xfrm>
            <a:off x="720000" y="1315575"/>
            <a:ext cx="7704000" cy="32127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2300">
                <a:latin typeface="Times New Roman"/>
                <a:ea typeface="Times New Roman"/>
                <a:cs typeface="Times New Roman"/>
                <a:sym typeface="Times New Roman"/>
              </a:rPr>
              <a:t>Anuradha Das Group (2001CB10)</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Shambhavi (2001EE64)</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Ritu Saini (2001CE50)</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Sweta Kumari (2001CB57)</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Shashi Ranjan Kumar (2001ME67)</a:t>
            </a:r>
            <a:endParaRPr sz="2300">
              <a:latin typeface="Times New Roman"/>
              <a:ea typeface="Times New Roman"/>
              <a:cs typeface="Times New Roman"/>
              <a:sym typeface="Times New Roman"/>
            </a:endParaRPr>
          </a:p>
          <a:p>
            <a:pPr indent="0" lvl="0" marL="0" rtl="0" algn="l">
              <a:spcBef>
                <a:spcPts val="300"/>
              </a:spcBef>
              <a:spcAft>
                <a:spcPts val="0"/>
              </a:spcAft>
              <a:buNone/>
            </a:pPr>
            <a:r>
              <a:rPr lang="en" sz="2300">
                <a:latin typeface="Times New Roman"/>
                <a:ea typeface="Times New Roman"/>
                <a:cs typeface="Times New Roman"/>
                <a:sym typeface="Times New Roman"/>
              </a:rPr>
              <a:t>Pritam Raj (2001ME52)</a:t>
            </a:r>
            <a:endParaRPr sz="2300">
              <a:latin typeface="Times New Roman"/>
              <a:ea typeface="Times New Roman"/>
              <a:cs typeface="Times New Roman"/>
              <a:sym typeface="Times New Roman"/>
            </a:endParaRPr>
          </a:p>
          <a:p>
            <a:pPr indent="0" lvl="0" marL="0" rtl="0" algn="l">
              <a:spcBef>
                <a:spcPts val="300"/>
              </a:spcBef>
              <a:spcAft>
                <a:spcPts val="0"/>
              </a:spcAft>
              <a:buNone/>
            </a:pPr>
            <a:r>
              <a:t/>
            </a:r>
            <a:endParaRPr sz="2300">
              <a:latin typeface="Times New Roman"/>
              <a:ea typeface="Times New Roman"/>
              <a:cs typeface="Times New Roman"/>
              <a:sym typeface="Times New Roman"/>
            </a:endParaRPr>
          </a:p>
          <a:p>
            <a:pPr indent="0" lvl="0" marL="0" rtl="0" algn="l">
              <a:spcBef>
                <a:spcPts val="300"/>
              </a:spcBef>
              <a:spcAft>
                <a:spcPts val="0"/>
              </a:spcAft>
              <a:buNone/>
            </a:pPr>
            <a:r>
              <a:t/>
            </a:r>
            <a:endParaRPr sz="2300">
              <a:latin typeface="Times New Roman"/>
              <a:ea typeface="Times New Roman"/>
              <a:cs typeface="Times New Roman"/>
              <a:sym typeface="Times New Roman"/>
            </a:endParaRPr>
          </a:p>
        </p:txBody>
      </p:sp>
      <p:sp>
        <p:nvSpPr>
          <p:cNvPr id="623" name="Google Shape;62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Times New Roman"/>
                <a:ea typeface="Times New Roman"/>
                <a:cs typeface="Times New Roman"/>
                <a:sym typeface="Times New Roman"/>
              </a:rPr>
              <a:t>Group members</a:t>
            </a:r>
            <a:endParaRPr sz="3300">
              <a:latin typeface="Times New Roman"/>
              <a:ea typeface="Times New Roman"/>
              <a:cs typeface="Times New Roman"/>
              <a:sym typeface="Times New Roman"/>
            </a:endParaRPr>
          </a:p>
        </p:txBody>
      </p:sp>
      <p:grpSp>
        <p:nvGrpSpPr>
          <p:cNvPr id="624" name="Google Shape;624;p27"/>
          <p:cNvGrpSpPr/>
          <p:nvPr/>
        </p:nvGrpSpPr>
        <p:grpSpPr>
          <a:xfrm>
            <a:off x="5947302" y="2247358"/>
            <a:ext cx="1880630" cy="1392493"/>
            <a:chOff x="1998150" y="1816050"/>
            <a:chExt cx="2400600" cy="1777500"/>
          </a:xfrm>
        </p:grpSpPr>
        <p:sp>
          <p:nvSpPr>
            <p:cNvPr id="625" name="Google Shape;625;p2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45"/>
          <p:cNvPicPr preferRelativeResize="0"/>
          <p:nvPr/>
        </p:nvPicPr>
        <p:blipFill>
          <a:blip r:embed="rId3">
            <a:alphaModFix/>
          </a:blip>
          <a:stretch>
            <a:fillRect/>
          </a:stretch>
        </p:blipFill>
        <p:spPr>
          <a:xfrm>
            <a:off x="4727400" y="1417900"/>
            <a:ext cx="3890125" cy="3604675"/>
          </a:xfrm>
          <a:prstGeom prst="rect">
            <a:avLst/>
          </a:prstGeom>
          <a:noFill/>
          <a:ln>
            <a:noFill/>
          </a:ln>
        </p:spPr>
      </p:pic>
      <p:pic>
        <p:nvPicPr>
          <p:cNvPr id="893" name="Google Shape;893;p45"/>
          <p:cNvPicPr preferRelativeResize="0"/>
          <p:nvPr/>
        </p:nvPicPr>
        <p:blipFill>
          <a:blip r:embed="rId4">
            <a:alphaModFix/>
          </a:blip>
          <a:stretch>
            <a:fillRect/>
          </a:stretch>
        </p:blipFill>
        <p:spPr>
          <a:xfrm>
            <a:off x="434738" y="1461450"/>
            <a:ext cx="3890116" cy="3561125"/>
          </a:xfrm>
          <a:prstGeom prst="rect">
            <a:avLst/>
          </a:prstGeom>
          <a:noFill/>
          <a:ln>
            <a:noFill/>
          </a:ln>
        </p:spPr>
      </p:pic>
      <p:sp>
        <p:nvSpPr>
          <p:cNvPr id="894" name="Google Shape;894;p45"/>
          <p:cNvSpPr txBox="1"/>
          <p:nvPr/>
        </p:nvSpPr>
        <p:spPr>
          <a:xfrm>
            <a:off x="411188" y="342900"/>
            <a:ext cx="393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Frequency of social media addiction vs social media addiction scale:</a:t>
            </a:r>
            <a:endParaRPr sz="2000">
              <a:latin typeface="Times New Roman"/>
              <a:ea typeface="Times New Roman"/>
              <a:cs typeface="Times New Roman"/>
              <a:sym typeface="Times New Roman"/>
            </a:endParaRPr>
          </a:p>
        </p:txBody>
      </p:sp>
      <p:sp>
        <p:nvSpPr>
          <p:cNvPr id="895" name="Google Shape;895;p45"/>
          <p:cNvSpPr txBox="1"/>
          <p:nvPr/>
        </p:nvSpPr>
        <p:spPr>
          <a:xfrm>
            <a:off x="5215225" y="342900"/>
            <a:ext cx="309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Frequency of loneliness vs loneliness scale:</a:t>
            </a:r>
            <a:endParaRPr sz="2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6"/>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t/>
            </a:r>
            <a:endParaRPr sz="7200">
              <a:latin typeface="Times New Roman"/>
              <a:ea typeface="Times New Roman"/>
              <a:cs typeface="Times New Roman"/>
              <a:sym typeface="Times New Roman"/>
            </a:endParaRPr>
          </a:p>
        </p:txBody>
      </p:sp>
      <p:grpSp>
        <p:nvGrpSpPr>
          <p:cNvPr id="901" name="Google Shape;901;p46"/>
          <p:cNvGrpSpPr/>
          <p:nvPr/>
        </p:nvGrpSpPr>
        <p:grpSpPr>
          <a:xfrm>
            <a:off x="7933982" y="240910"/>
            <a:ext cx="963121" cy="713133"/>
            <a:chOff x="1998150" y="1816050"/>
            <a:chExt cx="2400600" cy="1777500"/>
          </a:xfrm>
        </p:grpSpPr>
        <p:sp>
          <p:nvSpPr>
            <p:cNvPr id="902" name="Google Shape;902;p4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46"/>
          <p:cNvGrpSpPr/>
          <p:nvPr/>
        </p:nvGrpSpPr>
        <p:grpSpPr>
          <a:xfrm>
            <a:off x="178875" y="4192938"/>
            <a:ext cx="116100" cy="494850"/>
            <a:chOff x="7056200" y="1822150"/>
            <a:chExt cx="116100" cy="494850"/>
          </a:xfrm>
        </p:grpSpPr>
        <p:sp>
          <p:nvSpPr>
            <p:cNvPr id="907" name="Google Shape;907;p46"/>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7"/>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and LF</a:t>
            </a:r>
            <a:endParaRPr sz="2400">
              <a:latin typeface="Times New Roman"/>
              <a:ea typeface="Times New Roman"/>
              <a:cs typeface="Times New Roman"/>
              <a:sym typeface="Times New Roman"/>
            </a:endParaRPr>
          </a:p>
        </p:txBody>
      </p:sp>
      <p:grpSp>
        <p:nvGrpSpPr>
          <p:cNvPr id="915" name="Google Shape;915;p47"/>
          <p:cNvGrpSpPr/>
          <p:nvPr/>
        </p:nvGrpSpPr>
        <p:grpSpPr>
          <a:xfrm>
            <a:off x="7933982" y="240910"/>
            <a:ext cx="963121" cy="713133"/>
            <a:chOff x="1998150" y="1816050"/>
            <a:chExt cx="2400600" cy="1777500"/>
          </a:xfrm>
        </p:grpSpPr>
        <p:sp>
          <p:nvSpPr>
            <p:cNvPr id="916" name="Google Shape;916;p4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7"/>
          <p:cNvGrpSpPr/>
          <p:nvPr/>
        </p:nvGrpSpPr>
        <p:grpSpPr>
          <a:xfrm>
            <a:off x="178875" y="4192938"/>
            <a:ext cx="116100" cy="494850"/>
            <a:chOff x="7056200" y="1822150"/>
            <a:chExt cx="116100" cy="494850"/>
          </a:xfrm>
        </p:grpSpPr>
        <p:sp>
          <p:nvSpPr>
            <p:cNvPr id="921" name="Google Shape;921;p4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48"/>
          <p:cNvSpPr txBox="1"/>
          <p:nvPr>
            <p:ph idx="4294967295" type="body"/>
          </p:nvPr>
        </p:nvSpPr>
        <p:spPr>
          <a:xfrm>
            <a:off x="639475" y="4302025"/>
            <a:ext cx="8773800" cy="8853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700">
                <a:latin typeface="Times New Roman"/>
                <a:ea typeface="Times New Roman"/>
                <a:cs typeface="Times New Roman"/>
                <a:sym typeface="Times New Roman"/>
              </a:rPr>
              <a:t>People</a:t>
            </a:r>
            <a:r>
              <a:rPr lang="en" sz="1700">
                <a:latin typeface="Times New Roman"/>
                <a:ea typeface="Times New Roman"/>
                <a:cs typeface="Times New Roman"/>
                <a:sym typeface="Times New Roman"/>
              </a:rPr>
              <a:t> using social media for a long time on a daily basis are found to be more lonely.</a:t>
            </a:r>
            <a:endParaRPr sz="1700">
              <a:latin typeface="Times New Roman"/>
              <a:ea typeface="Times New Roman"/>
              <a:cs typeface="Times New Roman"/>
              <a:sym typeface="Times New Roman"/>
            </a:endParaRPr>
          </a:p>
        </p:txBody>
      </p:sp>
      <p:sp>
        <p:nvSpPr>
          <p:cNvPr id="929" name="Google Shape;929;p48"/>
          <p:cNvSpPr txBox="1"/>
          <p:nvPr>
            <p:ph type="title"/>
          </p:nvPr>
        </p:nvSpPr>
        <p:spPr>
          <a:xfrm>
            <a:off x="639475" y="8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Times New Roman"/>
                <a:ea typeface="Times New Roman"/>
                <a:cs typeface="Times New Roman"/>
                <a:sym typeface="Times New Roman"/>
              </a:rPr>
              <a:t>Trend of LF upon daily uses of social media</a:t>
            </a:r>
            <a:endParaRPr sz="3300">
              <a:latin typeface="Times New Roman"/>
              <a:ea typeface="Times New Roman"/>
              <a:cs typeface="Times New Roman"/>
              <a:sym typeface="Times New Roman"/>
            </a:endParaRPr>
          </a:p>
        </p:txBody>
      </p:sp>
      <p:pic>
        <p:nvPicPr>
          <p:cNvPr id="930" name="Google Shape;930;p48"/>
          <p:cNvPicPr preferRelativeResize="0"/>
          <p:nvPr/>
        </p:nvPicPr>
        <p:blipFill rotWithShape="1">
          <a:blip r:embed="rId3">
            <a:alphaModFix/>
          </a:blip>
          <a:srcRect b="0" l="0" r="0" t="6498"/>
          <a:stretch/>
        </p:blipFill>
        <p:spPr>
          <a:xfrm>
            <a:off x="150975" y="1899775"/>
            <a:ext cx="2156050" cy="2244625"/>
          </a:xfrm>
          <a:prstGeom prst="rect">
            <a:avLst/>
          </a:prstGeom>
          <a:noFill/>
          <a:ln>
            <a:noFill/>
          </a:ln>
        </p:spPr>
      </p:pic>
      <p:pic>
        <p:nvPicPr>
          <p:cNvPr id="931" name="Google Shape;931;p48"/>
          <p:cNvPicPr preferRelativeResize="0"/>
          <p:nvPr/>
        </p:nvPicPr>
        <p:blipFill rotWithShape="1">
          <a:blip r:embed="rId4">
            <a:alphaModFix/>
          </a:blip>
          <a:srcRect b="0" l="0" r="0" t="7080"/>
          <a:stretch/>
        </p:blipFill>
        <p:spPr>
          <a:xfrm>
            <a:off x="2374325" y="1899775"/>
            <a:ext cx="2156050" cy="2244625"/>
          </a:xfrm>
          <a:prstGeom prst="rect">
            <a:avLst/>
          </a:prstGeom>
          <a:noFill/>
          <a:ln>
            <a:noFill/>
          </a:ln>
        </p:spPr>
      </p:pic>
      <p:pic>
        <p:nvPicPr>
          <p:cNvPr id="932" name="Google Shape;932;p48"/>
          <p:cNvPicPr preferRelativeResize="0"/>
          <p:nvPr/>
        </p:nvPicPr>
        <p:blipFill rotWithShape="1">
          <a:blip r:embed="rId5">
            <a:alphaModFix/>
          </a:blip>
          <a:srcRect b="0" l="0" r="0" t="7433"/>
          <a:stretch/>
        </p:blipFill>
        <p:spPr>
          <a:xfrm>
            <a:off x="4597675" y="1899775"/>
            <a:ext cx="2156050" cy="2244625"/>
          </a:xfrm>
          <a:prstGeom prst="rect">
            <a:avLst/>
          </a:prstGeom>
          <a:noFill/>
          <a:ln>
            <a:noFill/>
          </a:ln>
        </p:spPr>
      </p:pic>
      <p:pic>
        <p:nvPicPr>
          <p:cNvPr id="933" name="Google Shape;933;p48"/>
          <p:cNvPicPr preferRelativeResize="0"/>
          <p:nvPr/>
        </p:nvPicPr>
        <p:blipFill rotWithShape="1">
          <a:blip r:embed="rId6">
            <a:alphaModFix/>
          </a:blip>
          <a:srcRect b="0" l="0" r="0" t="7149"/>
          <a:stretch/>
        </p:blipFill>
        <p:spPr>
          <a:xfrm>
            <a:off x="6821025" y="1899775"/>
            <a:ext cx="2156050" cy="2244625"/>
          </a:xfrm>
          <a:prstGeom prst="rect">
            <a:avLst/>
          </a:prstGeom>
          <a:noFill/>
          <a:ln>
            <a:noFill/>
          </a:ln>
        </p:spPr>
      </p:pic>
      <p:sp>
        <p:nvSpPr>
          <p:cNvPr id="934" name="Google Shape;934;p48"/>
          <p:cNvSpPr txBox="1"/>
          <p:nvPr/>
        </p:nvSpPr>
        <p:spPr>
          <a:xfrm>
            <a:off x="619100" y="1407575"/>
            <a:ext cx="12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0-2 hours</a:t>
            </a:r>
            <a:endParaRPr/>
          </a:p>
        </p:txBody>
      </p:sp>
      <p:sp>
        <p:nvSpPr>
          <p:cNvPr id="935" name="Google Shape;935;p48"/>
          <p:cNvSpPr txBox="1"/>
          <p:nvPr/>
        </p:nvSpPr>
        <p:spPr>
          <a:xfrm>
            <a:off x="2756800" y="14075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2-4 hours</a:t>
            </a:r>
            <a:endParaRPr/>
          </a:p>
        </p:txBody>
      </p:sp>
      <p:sp>
        <p:nvSpPr>
          <p:cNvPr id="936" name="Google Shape;936;p48"/>
          <p:cNvSpPr txBox="1"/>
          <p:nvPr/>
        </p:nvSpPr>
        <p:spPr>
          <a:xfrm>
            <a:off x="5040000" y="14075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4-6 hours</a:t>
            </a:r>
            <a:endParaRPr/>
          </a:p>
        </p:txBody>
      </p:sp>
      <p:sp>
        <p:nvSpPr>
          <p:cNvPr id="937" name="Google Shape;937;p48"/>
          <p:cNvSpPr txBox="1"/>
          <p:nvPr/>
        </p:nvSpPr>
        <p:spPr>
          <a:xfrm>
            <a:off x="7268750" y="1407575"/>
            <a:ext cx="15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6-8 hours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9"/>
          <p:cNvSpPr txBox="1"/>
          <p:nvPr/>
        </p:nvSpPr>
        <p:spPr>
          <a:xfrm>
            <a:off x="937850" y="956350"/>
            <a:ext cx="14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Online friends</a:t>
            </a:r>
            <a:endParaRPr>
              <a:latin typeface="Times New Roman"/>
              <a:ea typeface="Times New Roman"/>
              <a:cs typeface="Times New Roman"/>
              <a:sym typeface="Times New Roman"/>
            </a:endParaRPr>
          </a:p>
        </p:txBody>
      </p:sp>
      <p:sp>
        <p:nvSpPr>
          <p:cNvPr id="943" name="Google Shape;943;p49"/>
          <p:cNvSpPr txBox="1"/>
          <p:nvPr/>
        </p:nvSpPr>
        <p:spPr>
          <a:xfrm>
            <a:off x="370975" y="2010800"/>
            <a:ext cx="7536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202124"/>
              </a:solidFill>
              <a:highlight>
                <a:srgbClr val="F1F3F4"/>
              </a:highlight>
              <a:latin typeface="Times New Roman"/>
              <a:ea typeface="Times New Roman"/>
              <a:cs typeface="Times New Roman"/>
              <a:sym typeface="Times New Roman"/>
            </a:endParaRPr>
          </a:p>
        </p:txBody>
      </p:sp>
      <p:sp>
        <p:nvSpPr>
          <p:cNvPr id="944" name="Google Shape;944;p49"/>
          <p:cNvSpPr txBox="1"/>
          <p:nvPr/>
        </p:nvSpPr>
        <p:spPr>
          <a:xfrm>
            <a:off x="1317150" y="4288825"/>
            <a:ext cx="63720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We find that the LF results are higher for </a:t>
            </a:r>
            <a:r>
              <a:rPr lang="en">
                <a:latin typeface="Times New Roman"/>
                <a:ea typeface="Times New Roman"/>
                <a:cs typeface="Times New Roman"/>
                <a:sym typeface="Times New Roman"/>
              </a:rPr>
              <a:t>people who prefer Online friends in comparison to offline friends.</a:t>
            </a:r>
            <a:endParaRPr>
              <a:latin typeface="Times New Roman"/>
              <a:ea typeface="Times New Roman"/>
              <a:cs typeface="Times New Roman"/>
              <a:sym typeface="Times New Roman"/>
            </a:endParaRPr>
          </a:p>
        </p:txBody>
      </p:sp>
      <p:sp>
        <p:nvSpPr>
          <p:cNvPr id="945" name="Google Shape;945;p49"/>
          <p:cNvSpPr txBox="1"/>
          <p:nvPr/>
        </p:nvSpPr>
        <p:spPr>
          <a:xfrm>
            <a:off x="5222325" y="956350"/>
            <a:ext cx="13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Offline friends</a:t>
            </a:r>
            <a:endParaRPr>
              <a:latin typeface="Times New Roman"/>
              <a:ea typeface="Times New Roman"/>
              <a:cs typeface="Times New Roman"/>
              <a:sym typeface="Times New Roman"/>
            </a:endParaRPr>
          </a:p>
        </p:txBody>
      </p:sp>
      <p:pic>
        <p:nvPicPr>
          <p:cNvPr id="946" name="Google Shape;946;p49"/>
          <p:cNvPicPr preferRelativeResize="0"/>
          <p:nvPr/>
        </p:nvPicPr>
        <p:blipFill rotWithShape="1">
          <a:blip r:embed="rId3">
            <a:alphaModFix/>
          </a:blip>
          <a:srcRect b="0" l="9484" r="18660" t="7766"/>
          <a:stretch/>
        </p:blipFill>
        <p:spPr>
          <a:xfrm>
            <a:off x="652825" y="1679425"/>
            <a:ext cx="2556449" cy="2609400"/>
          </a:xfrm>
          <a:prstGeom prst="rect">
            <a:avLst/>
          </a:prstGeom>
          <a:noFill/>
          <a:ln>
            <a:noFill/>
          </a:ln>
        </p:spPr>
      </p:pic>
      <p:pic>
        <p:nvPicPr>
          <p:cNvPr id="947" name="Google Shape;947;p49"/>
          <p:cNvPicPr preferRelativeResize="0"/>
          <p:nvPr/>
        </p:nvPicPr>
        <p:blipFill rotWithShape="1">
          <a:blip r:embed="rId4">
            <a:alphaModFix/>
          </a:blip>
          <a:srcRect b="0" l="9591" r="19147" t="7629"/>
          <a:stretch/>
        </p:blipFill>
        <p:spPr>
          <a:xfrm>
            <a:off x="4561900" y="1679425"/>
            <a:ext cx="2556449" cy="2609400"/>
          </a:xfrm>
          <a:prstGeom prst="rect">
            <a:avLst/>
          </a:prstGeom>
          <a:noFill/>
          <a:ln>
            <a:noFill/>
          </a:ln>
        </p:spPr>
      </p:pic>
      <p:sp>
        <p:nvSpPr>
          <p:cNvPr id="948" name="Google Shape;948;p49"/>
          <p:cNvSpPr txBox="1"/>
          <p:nvPr/>
        </p:nvSpPr>
        <p:spPr>
          <a:xfrm>
            <a:off x="152400" y="152400"/>
            <a:ext cx="894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Trend of LF on the basis of preference of online/ offline friends</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50"/>
          <p:cNvSpPr txBox="1"/>
          <p:nvPr>
            <p:ph type="title"/>
          </p:nvPr>
        </p:nvSpPr>
        <p:spPr>
          <a:xfrm>
            <a:off x="581925" y="113300"/>
            <a:ext cx="7843800" cy="10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Trend of LF on the basis of what people prefer in their free time</a:t>
            </a:r>
            <a:endParaRPr sz="2400"/>
          </a:p>
        </p:txBody>
      </p:sp>
      <p:sp>
        <p:nvSpPr>
          <p:cNvPr id="954" name="Google Shape;954;p50"/>
          <p:cNvSpPr txBox="1"/>
          <p:nvPr>
            <p:ph idx="1" type="subTitle"/>
          </p:nvPr>
        </p:nvSpPr>
        <p:spPr>
          <a:xfrm>
            <a:off x="1437525" y="4375200"/>
            <a:ext cx="69390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who prefer Social media in their free time as compared to physical sports, sleep or any other thing, have a higher frequency of the loneliness factor.</a:t>
            </a:r>
            <a:endParaRPr/>
          </a:p>
        </p:txBody>
      </p:sp>
      <p:pic>
        <p:nvPicPr>
          <p:cNvPr id="955" name="Google Shape;955;p50"/>
          <p:cNvPicPr preferRelativeResize="0"/>
          <p:nvPr/>
        </p:nvPicPr>
        <p:blipFill>
          <a:blip r:embed="rId3">
            <a:alphaModFix/>
          </a:blip>
          <a:stretch>
            <a:fillRect/>
          </a:stretch>
        </p:blipFill>
        <p:spPr>
          <a:xfrm>
            <a:off x="2048450" y="1341250"/>
            <a:ext cx="3712450" cy="286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51"/>
          <p:cNvSpPr txBox="1"/>
          <p:nvPr>
            <p:ph type="title"/>
          </p:nvPr>
        </p:nvSpPr>
        <p:spPr>
          <a:xfrm>
            <a:off x="384500" y="203450"/>
            <a:ext cx="803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Trend of LF on the basis of currently studying year</a:t>
            </a:r>
            <a:endParaRPr sz="2600"/>
          </a:p>
        </p:txBody>
      </p:sp>
      <p:sp>
        <p:nvSpPr>
          <p:cNvPr id="961" name="Google Shape;961;p51"/>
          <p:cNvSpPr txBox="1"/>
          <p:nvPr>
            <p:ph idx="1" type="body"/>
          </p:nvPr>
        </p:nvSpPr>
        <p:spPr>
          <a:xfrm>
            <a:off x="126150" y="4577642"/>
            <a:ext cx="77040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year students have a higher </a:t>
            </a:r>
            <a:r>
              <a:rPr lang="en"/>
              <a:t>frequency</a:t>
            </a:r>
            <a:r>
              <a:rPr lang="en"/>
              <a:t> of loneliness than any other year’s student.</a:t>
            </a:r>
            <a:endParaRPr/>
          </a:p>
        </p:txBody>
      </p:sp>
      <p:pic>
        <p:nvPicPr>
          <p:cNvPr id="962" name="Google Shape;962;p51"/>
          <p:cNvPicPr preferRelativeResize="0"/>
          <p:nvPr/>
        </p:nvPicPr>
        <p:blipFill>
          <a:blip r:embed="rId3">
            <a:alphaModFix/>
          </a:blip>
          <a:stretch>
            <a:fillRect/>
          </a:stretch>
        </p:blipFill>
        <p:spPr>
          <a:xfrm>
            <a:off x="2534125" y="1236825"/>
            <a:ext cx="3859525" cy="304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2"/>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and SMAS</a:t>
            </a:r>
            <a:endParaRPr sz="2400">
              <a:latin typeface="Times New Roman"/>
              <a:ea typeface="Times New Roman"/>
              <a:cs typeface="Times New Roman"/>
              <a:sym typeface="Times New Roman"/>
            </a:endParaRPr>
          </a:p>
        </p:txBody>
      </p:sp>
      <p:grpSp>
        <p:nvGrpSpPr>
          <p:cNvPr id="968" name="Google Shape;968;p52"/>
          <p:cNvGrpSpPr/>
          <p:nvPr/>
        </p:nvGrpSpPr>
        <p:grpSpPr>
          <a:xfrm>
            <a:off x="7933982" y="240910"/>
            <a:ext cx="963121" cy="713133"/>
            <a:chOff x="1998150" y="1816050"/>
            <a:chExt cx="2400600" cy="1777500"/>
          </a:xfrm>
        </p:grpSpPr>
        <p:sp>
          <p:nvSpPr>
            <p:cNvPr id="969" name="Google Shape;969;p5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52"/>
          <p:cNvGrpSpPr/>
          <p:nvPr/>
        </p:nvGrpSpPr>
        <p:grpSpPr>
          <a:xfrm>
            <a:off x="178875" y="4192938"/>
            <a:ext cx="116100" cy="494850"/>
            <a:chOff x="7056200" y="1822150"/>
            <a:chExt cx="116100" cy="494850"/>
          </a:xfrm>
        </p:grpSpPr>
        <p:sp>
          <p:nvSpPr>
            <p:cNvPr id="974" name="Google Shape;974;p5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3"/>
          <p:cNvSpPr txBox="1"/>
          <p:nvPr>
            <p:ph type="title"/>
          </p:nvPr>
        </p:nvSpPr>
        <p:spPr>
          <a:xfrm>
            <a:off x="152400" y="203450"/>
            <a:ext cx="86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Trend of SMAS on, when an individual joined social media</a:t>
            </a:r>
            <a:endParaRPr sz="2400"/>
          </a:p>
        </p:txBody>
      </p:sp>
      <p:sp>
        <p:nvSpPr>
          <p:cNvPr id="982" name="Google Shape;982;p53"/>
          <p:cNvSpPr txBox="1"/>
          <p:nvPr>
            <p:ph idx="1" type="body"/>
          </p:nvPr>
        </p:nvSpPr>
        <p:spPr>
          <a:xfrm>
            <a:off x="152400" y="4436717"/>
            <a:ext cx="77040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people who joined social media in High school or 1st year are more lonely as compared to others.</a:t>
            </a:r>
            <a:endParaRPr/>
          </a:p>
        </p:txBody>
      </p:sp>
      <p:pic>
        <p:nvPicPr>
          <p:cNvPr id="983" name="Google Shape;983;p53"/>
          <p:cNvPicPr preferRelativeResize="0"/>
          <p:nvPr/>
        </p:nvPicPr>
        <p:blipFill>
          <a:blip r:embed="rId3">
            <a:alphaModFix/>
          </a:blip>
          <a:stretch>
            <a:fillRect/>
          </a:stretch>
        </p:blipFill>
        <p:spPr>
          <a:xfrm>
            <a:off x="1179100" y="864367"/>
            <a:ext cx="4232710" cy="32107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54"/>
          <p:cNvSpPr txBox="1"/>
          <p:nvPr/>
        </p:nvSpPr>
        <p:spPr>
          <a:xfrm>
            <a:off x="652825" y="1449575"/>
            <a:ext cx="14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89" name="Google Shape;989;p54"/>
          <p:cNvSpPr txBox="1"/>
          <p:nvPr/>
        </p:nvSpPr>
        <p:spPr>
          <a:xfrm>
            <a:off x="370975" y="2010800"/>
            <a:ext cx="7536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202124"/>
              </a:solidFill>
              <a:highlight>
                <a:srgbClr val="F1F3F4"/>
              </a:highlight>
              <a:latin typeface="Times New Roman"/>
              <a:ea typeface="Times New Roman"/>
              <a:cs typeface="Times New Roman"/>
              <a:sym typeface="Times New Roman"/>
            </a:endParaRPr>
          </a:p>
        </p:txBody>
      </p:sp>
      <p:sp>
        <p:nvSpPr>
          <p:cNvPr id="990" name="Google Shape;990;p54"/>
          <p:cNvSpPr txBox="1"/>
          <p:nvPr/>
        </p:nvSpPr>
        <p:spPr>
          <a:xfrm>
            <a:off x="1317150" y="4288825"/>
            <a:ext cx="68580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We find that the SMAS result are higher for people who prefer Online friends in comparison to Offline  friends.</a:t>
            </a:r>
            <a:endParaRPr>
              <a:latin typeface="Times New Roman"/>
              <a:ea typeface="Times New Roman"/>
              <a:cs typeface="Times New Roman"/>
              <a:sym typeface="Times New Roman"/>
            </a:endParaRPr>
          </a:p>
        </p:txBody>
      </p:sp>
      <p:sp>
        <p:nvSpPr>
          <p:cNvPr id="991" name="Google Shape;991;p54"/>
          <p:cNvSpPr txBox="1"/>
          <p:nvPr/>
        </p:nvSpPr>
        <p:spPr>
          <a:xfrm>
            <a:off x="2353625" y="1449575"/>
            <a:ext cx="13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92" name="Google Shape;992;p54"/>
          <p:cNvSpPr txBox="1"/>
          <p:nvPr/>
        </p:nvSpPr>
        <p:spPr>
          <a:xfrm>
            <a:off x="1628275" y="8393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Online friends</a:t>
            </a:r>
            <a:endParaRPr b="1" sz="1600"/>
          </a:p>
        </p:txBody>
      </p:sp>
      <p:sp>
        <p:nvSpPr>
          <p:cNvPr id="993" name="Google Shape;993;p54"/>
          <p:cNvSpPr txBox="1"/>
          <p:nvPr/>
        </p:nvSpPr>
        <p:spPr>
          <a:xfrm>
            <a:off x="5267563" y="839375"/>
            <a:ext cx="15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Offline friends</a:t>
            </a:r>
            <a:endParaRPr b="1" sz="1600"/>
          </a:p>
        </p:txBody>
      </p:sp>
      <p:pic>
        <p:nvPicPr>
          <p:cNvPr id="994" name="Google Shape;994;p54"/>
          <p:cNvPicPr preferRelativeResize="0"/>
          <p:nvPr/>
        </p:nvPicPr>
        <p:blipFill rotWithShape="1">
          <a:blip r:embed="rId3">
            <a:alphaModFix/>
          </a:blip>
          <a:srcRect b="2886" l="10159" r="19388" t="6063"/>
          <a:stretch/>
        </p:blipFill>
        <p:spPr>
          <a:xfrm>
            <a:off x="1107775" y="1449550"/>
            <a:ext cx="2683525" cy="2839275"/>
          </a:xfrm>
          <a:prstGeom prst="rect">
            <a:avLst/>
          </a:prstGeom>
          <a:noFill/>
          <a:ln>
            <a:noFill/>
          </a:ln>
        </p:spPr>
      </p:pic>
      <p:pic>
        <p:nvPicPr>
          <p:cNvPr id="995" name="Google Shape;995;p54"/>
          <p:cNvPicPr preferRelativeResize="0"/>
          <p:nvPr/>
        </p:nvPicPr>
        <p:blipFill rotWithShape="1">
          <a:blip r:embed="rId4">
            <a:alphaModFix/>
          </a:blip>
          <a:srcRect b="0" l="9220" r="20554" t="8833"/>
          <a:stretch/>
        </p:blipFill>
        <p:spPr>
          <a:xfrm>
            <a:off x="4932263" y="1449552"/>
            <a:ext cx="2683516" cy="2839275"/>
          </a:xfrm>
          <a:prstGeom prst="rect">
            <a:avLst/>
          </a:prstGeom>
          <a:noFill/>
          <a:ln>
            <a:noFill/>
          </a:ln>
        </p:spPr>
      </p:pic>
      <p:sp>
        <p:nvSpPr>
          <p:cNvPr id="996" name="Google Shape;996;p54"/>
          <p:cNvSpPr txBox="1"/>
          <p:nvPr/>
        </p:nvSpPr>
        <p:spPr>
          <a:xfrm>
            <a:off x="152400" y="152400"/>
            <a:ext cx="8949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Trend of  SMAS on the basis of preference of online/ offline friends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a:t>
            </a:r>
            <a:r>
              <a:rPr lang="en">
                <a:latin typeface="Times New Roman"/>
                <a:ea typeface="Times New Roman"/>
                <a:cs typeface="Times New Roman"/>
                <a:sym typeface="Times New Roman"/>
              </a:rPr>
              <a:t>able of contents</a:t>
            </a:r>
            <a:endParaRPr>
              <a:latin typeface="Times New Roman"/>
              <a:ea typeface="Times New Roman"/>
              <a:cs typeface="Times New Roman"/>
              <a:sym typeface="Times New Roman"/>
            </a:endParaRPr>
          </a:p>
        </p:txBody>
      </p:sp>
      <p:sp>
        <p:nvSpPr>
          <p:cNvPr id="634" name="Google Shape;634;p28"/>
          <p:cNvSpPr txBox="1"/>
          <p:nvPr>
            <p:ph idx="2" type="title"/>
          </p:nvPr>
        </p:nvSpPr>
        <p:spPr>
          <a:xfrm>
            <a:off x="77445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35" name="Google Shape;635;p28"/>
          <p:cNvSpPr txBox="1"/>
          <p:nvPr>
            <p:ph idx="3" type="title"/>
          </p:nvPr>
        </p:nvSpPr>
        <p:spPr>
          <a:xfrm>
            <a:off x="774450" y="29142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36" name="Google Shape;636;p28"/>
          <p:cNvSpPr txBox="1"/>
          <p:nvPr>
            <p:ph idx="4" type="title"/>
          </p:nvPr>
        </p:nvSpPr>
        <p:spPr>
          <a:xfrm>
            <a:off x="3474750" y="14808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37" name="Google Shape;637;p28"/>
          <p:cNvSpPr txBox="1"/>
          <p:nvPr>
            <p:ph idx="5" type="title"/>
          </p:nvPr>
        </p:nvSpPr>
        <p:spPr>
          <a:xfrm>
            <a:off x="3474750" y="29142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38" name="Google Shape;638;p28"/>
          <p:cNvSpPr txBox="1"/>
          <p:nvPr>
            <p:ph idx="1" type="subTitle"/>
          </p:nvPr>
        </p:nvSpPr>
        <p:spPr>
          <a:xfrm>
            <a:off x="774450" y="1928475"/>
            <a:ext cx="21945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639" name="Google Shape;639;p28"/>
          <p:cNvSpPr txBox="1"/>
          <p:nvPr>
            <p:ph idx="8" type="subTitle"/>
          </p:nvPr>
        </p:nvSpPr>
        <p:spPr>
          <a:xfrm>
            <a:off x="3473850" y="1928475"/>
            <a:ext cx="26379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Description</a:t>
            </a:r>
            <a:endParaRPr>
              <a:latin typeface="Times New Roman"/>
              <a:ea typeface="Times New Roman"/>
              <a:cs typeface="Times New Roman"/>
              <a:sym typeface="Times New Roman"/>
            </a:endParaRPr>
          </a:p>
        </p:txBody>
      </p:sp>
      <p:sp>
        <p:nvSpPr>
          <p:cNvPr id="640" name="Google Shape;640;p28"/>
          <p:cNvSpPr txBox="1"/>
          <p:nvPr>
            <p:ph idx="13" type="subTitle"/>
          </p:nvPr>
        </p:nvSpPr>
        <p:spPr>
          <a:xfrm>
            <a:off x="774450" y="3361600"/>
            <a:ext cx="2194500" cy="4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Results</a:t>
            </a:r>
            <a:endParaRPr>
              <a:latin typeface="Times New Roman"/>
              <a:ea typeface="Times New Roman"/>
              <a:cs typeface="Times New Roman"/>
              <a:sym typeface="Times New Roman"/>
            </a:endParaRPr>
          </a:p>
        </p:txBody>
      </p:sp>
      <p:sp>
        <p:nvSpPr>
          <p:cNvPr id="641" name="Google Shape;641;p28"/>
          <p:cNvSpPr txBox="1"/>
          <p:nvPr>
            <p:ph idx="14" type="subTitle"/>
          </p:nvPr>
        </p:nvSpPr>
        <p:spPr>
          <a:xfrm>
            <a:off x="3473850" y="3361900"/>
            <a:ext cx="3010500" cy="4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Analysis on Results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pSp>
        <p:nvGrpSpPr>
          <p:cNvPr id="642" name="Google Shape;642;p28"/>
          <p:cNvGrpSpPr/>
          <p:nvPr/>
        </p:nvGrpSpPr>
        <p:grpSpPr>
          <a:xfrm>
            <a:off x="7276582" y="886235"/>
            <a:ext cx="963121" cy="713133"/>
            <a:chOff x="1998150" y="1816050"/>
            <a:chExt cx="2400600" cy="1777500"/>
          </a:xfrm>
        </p:grpSpPr>
        <p:sp>
          <p:nvSpPr>
            <p:cNvPr id="643" name="Google Shape;643;p2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28"/>
          <p:cNvGrpSpPr/>
          <p:nvPr/>
        </p:nvGrpSpPr>
        <p:grpSpPr>
          <a:xfrm flipH="1" rot="5400000">
            <a:off x="1241476" y="3752680"/>
            <a:ext cx="256297" cy="1299264"/>
            <a:chOff x="3269375" y="237825"/>
            <a:chExt cx="1031375" cy="5228425"/>
          </a:xfrm>
        </p:grpSpPr>
        <p:sp>
          <p:nvSpPr>
            <p:cNvPr id="648" name="Google Shape;648;p28"/>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55"/>
          <p:cNvPicPr preferRelativeResize="0"/>
          <p:nvPr/>
        </p:nvPicPr>
        <p:blipFill>
          <a:blip r:embed="rId3">
            <a:alphaModFix/>
          </a:blip>
          <a:stretch>
            <a:fillRect/>
          </a:stretch>
        </p:blipFill>
        <p:spPr>
          <a:xfrm>
            <a:off x="599125" y="909125"/>
            <a:ext cx="2794975" cy="2504850"/>
          </a:xfrm>
          <a:prstGeom prst="rect">
            <a:avLst/>
          </a:prstGeom>
          <a:noFill/>
          <a:ln>
            <a:noFill/>
          </a:ln>
        </p:spPr>
      </p:pic>
      <p:pic>
        <p:nvPicPr>
          <p:cNvPr id="1002" name="Google Shape;1002;p55"/>
          <p:cNvPicPr preferRelativeResize="0"/>
          <p:nvPr/>
        </p:nvPicPr>
        <p:blipFill>
          <a:blip r:embed="rId4">
            <a:alphaModFix/>
          </a:blip>
          <a:stretch>
            <a:fillRect/>
          </a:stretch>
        </p:blipFill>
        <p:spPr>
          <a:xfrm>
            <a:off x="4004950" y="909125"/>
            <a:ext cx="2794974" cy="2504849"/>
          </a:xfrm>
          <a:prstGeom prst="rect">
            <a:avLst/>
          </a:prstGeom>
          <a:noFill/>
          <a:ln>
            <a:noFill/>
          </a:ln>
        </p:spPr>
      </p:pic>
      <p:sp>
        <p:nvSpPr>
          <p:cNvPr id="1003" name="Google Shape;1003;p55"/>
          <p:cNvSpPr txBox="1"/>
          <p:nvPr/>
        </p:nvSpPr>
        <p:spPr>
          <a:xfrm>
            <a:off x="362300" y="169725"/>
            <a:ext cx="5184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Montserrat"/>
                <a:ea typeface="Montserrat"/>
                <a:cs typeface="Montserrat"/>
                <a:sym typeface="Montserrat"/>
              </a:rPr>
              <a:t>Offline</a:t>
            </a:r>
            <a:r>
              <a:rPr b="1" lang="en" sz="2100">
                <a:solidFill>
                  <a:schemeClr val="dk1"/>
                </a:solidFill>
                <a:latin typeface="Montserrat"/>
                <a:ea typeface="Montserrat"/>
                <a:cs typeface="Montserrat"/>
                <a:sym typeface="Montserrat"/>
              </a:rPr>
              <a:t> </a:t>
            </a:r>
            <a:r>
              <a:rPr b="1" lang="en" sz="2100">
                <a:solidFill>
                  <a:schemeClr val="dk1"/>
                </a:solidFill>
                <a:latin typeface="Montserrat"/>
                <a:ea typeface="Montserrat"/>
                <a:cs typeface="Montserrat"/>
                <a:sym typeface="Montserrat"/>
              </a:rPr>
              <a:t>friends/ Online friends</a:t>
            </a:r>
            <a:endParaRPr b="1" sz="2100">
              <a:solidFill>
                <a:schemeClr val="dk1"/>
              </a:solidFill>
              <a:latin typeface="Montserrat"/>
              <a:ea typeface="Montserrat"/>
              <a:cs typeface="Montserrat"/>
              <a:sym typeface="Montserrat"/>
            </a:endParaRPr>
          </a:p>
        </p:txBody>
      </p:sp>
      <p:sp>
        <p:nvSpPr>
          <p:cNvPr id="1004" name="Google Shape;1004;p55"/>
          <p:cNvSpPr txBox="1"/>
          <p:nvPr/>
        </p:nvSpPr>
        <p:spPr>
          <a:xfrm>
            <a:off x="456750" y="3524675"/>
            <a:ext cx="8475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From our survey we got to see that people prefer to talk to offline friends over online friends.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But still, people prefer social media over offline friends.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So, from these two pie charts we can see that trust of college students are more on offline friends but using social media has become desirable for them.</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56"/>
          <p:cNvPicPr preferRelativeResize="0"/>
          <p:nvPr/>
        </p:nvPicPr>
        <p:blipFill>
          <a:blip r:embed="rId3">
            <a:alphaModFix/>
          </a:blip>
          <a:stretch>
            <a:fillRect/>
          </a:stretch>
        </p:blipFill>
        <p:spPr>
          <a:xfrm>
            <a:off x="2327175" y="1063525"/>
            <a:ext cx="4026375" cy="3240899"/>
          </a:xfrm>
          <a:prstGeom prst="rect">
            <a:avLst/>
          </a:prstGeom>
          <a:noFill/>
          <a:ln>
            <a:noFill/>
          </a:ln>
        </p:spPr>
      </p:pic>
      <p:sp>
        <p:nvSpPr>
          <p:cNvPr id="1010" name="Google Shape;1010;p56"/>
          <p:cNvSpPr txBox="1"/>
          <p:nvPr/>
        </p:nvSpPr>
        <p:spPr>
          <a:xfrm>
            <a:off x="394750" y="0"/>
            <a:ext cx="8155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Montserrat"/>
                <a:ea typeface="Montserrat"/>
                <a:cs typeface="Montserrat"/>
                <a:sym typeface="Montserrat"/>
              </a:rPr>
              <a:t>Pie chart showing the compulsive use from our survey:</a:t>
            </a:r>
            <a:endParaRPr b="1" sz="1900">
              <a:latin typeface="Montserrat"/>
              <a:ea typeface="Montserrat"/>
              <a:cs typeface="Montserrat"/>
              <a:sym typeface="Montserrat"/>
            </a:endParaRPr>
          </a:p>
          <a:p>
            <a:pPr indent="0" lvl="0" marL="0" rtl="0" algn="l">
              <a:spcBef>
                <a:spcPts val="0"/>
              </a:spcBef>
              <a:spcAft>
                <a:spcPts val="0"/>
              </a:spcAft>
              <a:buNone/>
            </a:pPr>
            <a:r>
              <a:rPr b="1" lang="en" sz="1900">
                <a:latin typeface="Montserrat"/>
                <a:ea typeface="Montserrat"/>
                <a:cs typeface="Montserrat"/>
                <a:sym typeface="Montserrat"/>
              </a:rPr>
              <a:t>Difference b/w No. of hours used and no. of hours want to use</a:t>
            </a:r>
            <a:endParaRPr b="1" sz="1900">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1" name="Google Shape;1011;p56"/>
          <p:cNvSpPr txBox="1"/>
          <p:nvPr/>
        </p:nvSpPr>
        <p:spPr>
          <a:xfrm>
            <a:off x="1018625" y="4402375"/>
            <a:ext cx="783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More than  50% people yet use 2.5 hours to 9.5 hours.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This shows that even after trying to control social </a:t>
            </a:r>
            <a:r>
              <a:rPr lang="en">
                <a:latin typeface="Montserrat"/>
                <a:ea typeface="Montserrat"/>
                <a:cs typeface="Montserrat"/>
                <a:sym typeface="Montserrat"/>
              </a:rPr>
              <a:t>media </a:t>
            </a:r>
            <a:r>
              <a:rPr lang="en">
                <a:latin typeface="Montserrat"/>
                <a:ea typeface="Montserrat"/>
                <a:cs typeface="Montserrat"/>
                <a:sym typeface="Montserrat"/>
              </a:rPr>
              <a:t>usage </a:t>
            </a:r>
            <a:r>
              <a:rPr lang="en">
                <a:latin typeface="Montserrat"/>
                <a:ea typeface="Montserrat"/>
                <a:cs typeface="Montserrat"/>
                <a:sym typeface="Montserrat"/>
              </a:rPr>
              <a:t>people</a:t>
            </a:r>
            <a:r>
              <a:rPr lang="en">
                <a:latin typeface="Montserrat"/>
                <a:ea typeface="Montserrat"/>
                <a:cs typeface="Montserrat"/>
                <a:sym typeface="Montserrat"/>
              </a:rPr>
              <a:t> are unable to do so.</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7"/>
          <p:cNvSpPr txBox="1"/>
          <p:nvPr>
            <p:ph type="title"/>
          </p:nvPr>
        </p:nvSpPr>
        <p:spPr>
          <a:xfrm>
            <a:off x="257325" y="-27502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Analysis</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Based on section A, LF and SMAS</a:t>
            </a:r>
            <a:endParaRPr sz="2400">
              <a:latin typeface="Times New Roman"/>
              <a:ea typeface="Times New Roman"/>
              <a:cs typeface="Times New Roman"/>
              <a:sym typeface="Times New Roman"/>
            </a:endParaRPr>
          </a:p>
        </p:txBody>
      </p:sp>
      <p:grpSp>
        <p:nvGrpSpPr>
          <p:cNvPr id="1017" name="Google Shape;1017;p57"/>
          <p:cNvGrpSpPr/>
          <p:nvPr/>
        </p:nvGrpSpPr>
        <p:grpSpPr>
          <a:xfrm>
            <a:off x="7933982" y="240910"/>
            <a:ext cx="963121" cy="713133"/>
            <a:chOff x="1998150" y="1816050"/>
            <a:chExt cx="2400600" cy="1777500"/>
          </a:xfrm>
        </p:grpSpPr>
        <p:sp>
          <p:nvSpPr>
            <p:cNvPr id="1018" name="Google Shape;1018;p5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7"/>
          <p:cNvGrpSpPr/>
          <p:nvPr/>
        </p:nvGrpSpPr>
        <p:grpSpPr>
          <a:xfrm>
            <a:off x="178875" y="4192938"/>
            <a:ext cx="116100" cy="494850"/>
            <a:chOff x="7056200" y="1822150"/>
            <a:chExt cx="116100" cy="494850"/>
          </a:xfrm>
        </p:grpSpPr>
        <p:sp>
          <p:nvSpPr>
            <p:cNvPr id="1023" name="Google Shape;1023;p57"/>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8"/>
          <p:cNvSpPr txBox="1"/>
          <p:nvPr>
            <p:ph idx="1" type="body"/>
          </p:nvPr>
        </p:nvSpPr>
        <p:spPr>
          <a:xfrm>
            <a:off x="720000" y="1215741"/>
            <a:ext cx="7704000" cy="34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latin typeface="Lora"/>
              <a:ea typeface="Lora"/>
              <a:cs typeface="Lora"/>
              <a:sym typeface="Lora"/>
            </a:endParaRPr>
          </a:p>
        </p:txBody>
      </p:sp>
      <p:pic>
        <p:nvPicPr>
          <p:cNvPr id="1031" name="Google Shape;1031;p58"/>
          <p:cNvPicPr preferRelativeResize="0"/>
          <p:nvPr/>
        </p:nvPicPr>
        <p:blipFill>
          <a:blip r:embed="rId3">
            <a:alphaModFix/>
          </a:blip>
          <a:stretch>
            <a:fillRect/>
          </a:stretch>
        </p:blipFill>
        <p:spPr>
          <a:xfrm>
            <a:off x="24575" y="0"/>
            <a:ext cx="9119425" cy="5143500"/>
          </a:xfrm>
          <a:prstGeom prst="rect">
            <a:avLst/>
          </a:prstGeom>
          <a:noFill/>
          <a:ln>
            <a:noFill/>
          </a:ln>
        </p:spPr>
      </p:pic>
      <p:sp>
        <p:nvSpPr>
          <p:cNvPr id="1032" name="Google Shape;1032;p58"/>
          <p:cNvSpPr txBox="1"/>
          <p:nvPr/>
        </p:nvSpPr>
        <p:spPr>
          <a:xfrm>
            <a:off x="629250" y="-109425"/>
            <a:ext cx="8077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ora"/>
                <a:ea typeface="Lora"/>
                <a:cs typeface="Lora"/>
                <a:sym typeface="Lora"/>
              </a:rPr>
              <a:t>How do loneliness and social media usage have different impact on different demographic groups?</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b="1" sz="2500">
              <a:solidFill>
                <a:schemeClr val="dk1"/>
              </a:solidFill>
              <a:latin typeface="Lora"/>
              <a:ea typeface="Lora"/>
              <a:cs typeface="Lora"/>
              <a:sym typeface="Lora"/>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58"/>
          <p:cNvSpPr txBox="1"/>
          <p:nvPr/>
        </p:nvSpPr>
        <p:spPr>
          <a:xfrm>
            <a:off x="841500" y="1065425"/>
            <a:ext cx="260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Gender</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Age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Academic Year</a:t>
            </a:r>
            <a:endParaRPr b="1">
              <a:latin typeface="Montserrat"/>
              <a:ea typeface="Montserrat"/>
              <a:cs typeface="Montserrat"/>
              <a:sym typeface="Montserrat"/>
            </a:endParaRPr>
          </a:p>
        </p:txBody>
      </p:sp>
      <p:sp>
        <p:nvSpPr>
          <p:cNvPr id="1034" name="Google Shape;1034;p58"/>
          <p:cNvSpPr txBox="1"/>
          <p:nvPr/>
        </p:nvSpPr>
        <p:spPr>
          <a:xfrm>
            <a:off x="629258" y="2112118"/>
            <a:ext cx="78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59"/>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40" name="Google Shape;1040;p59"/>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Gender</a:t>
            </a:r>
            <a:endParaRPr sz="3200"/>
          </a:p>
        </p:txBody>
      </p:sp>
      <p:grpSp>
        <p:nvGrpSpPr>
          <p:cNvPr id="1041" name="Google Shape;1041;p59"/>
          <p:cNvGrpSpPr/>
          <p:nvPr/>
        </p:nvGrpSpPr>
        <p:grpSpPr>
          <a:xfrm>
            <a:off x="8260394" y="230493"/>
            <a:ext cx="795559" cy="686115"/>
            <a:chOff x="1998150" y="1816050"/>
            <a:chExt cx="2400600" cy="1777500"/>
          </a:xfrm>
        </p:grpSpPr>
        <p:sp>
          <p:nvSpPr>
            <p:cNvPr id="1042" name="Google Shape;1042;p5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6" name="Google Shape;1046;p59"/>
          <p:cNvPicPr preferRelativeResize="0"/>
          <p:nvPr/>
        </p:nvPicPr>
        <p:blipFill>
          <a:blip r:embed="rId3">
            <a:alphaModFix/>
          </a:blip>
          <a:stretch>
            <a:fillRect/>
          </a:stretch>
        </p:blipFill>
        <p:spPr>
          <a:xfrm>
            <a:off x="561300" y="2104600"/>
            <a:ext cx="4035026" cy="2978275"/>
          </a:xfrm>
          <a:prstGeom prst="rect">
            <a:avLst/>
          </a:prstGeom>
          <a:noFill/>
          <a:ln>
            <a:noFill/>
          </a:ln>
        </p:spPr>
      </p:pic>
      <p:sp>
        <p:nvSpPr>
          <p:cNvPr id="1047" name="Google Shape;1047;p59"/>
          <p:cNvSpPr txBox="1"/>
          <p:nvPr/>
        </p:nvSpPr>
        <p:spPr>
          <a:xfrm>
            <a:off x="342525" y="694850"/>
            <a:ext cx="7783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both Males and Females,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an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Females are more addicted to social media as well as they are more lonely as compared to males.</a:t>
            </a:r>
            <a:endParaRPr>
              <a:latin typeface="Montserrat"/>
              <a:ea typeface="Montserrat"/>
              <a:cs typeface="Montserrat"/>
              <a:sym typeface="Montserrat"/>
            </a:endParaRPr>
          </a:p>
        </p:txBody>
      </p:sp>
      <p:pic>
        <p:nvPicPr>
          <p:cNvPr id="1048" name="Google Shape;1048;p59"/>
          <p:cNvPicPr preferRelativeResize="0"/>
          <p:nvPr/>
        </p:nvPicPr>
        <p:blipFill>
          <a:blip r:embed="rId4">
            <a:alphaModFix/>
          </a:blip>
          <a:stretch>
            <a:fillRect/>
          </a:stretch>
        </p:blipFill>
        <p:spPr>
          <a:xfrm>
            <a:off x="4856225" y="2104600"/>
            <a:ext cx="3873000" cy="297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0"/>
          <p:cNvSpPr txBox="1"/>
          <p:nvPr>
            <p:ph idx="1" type="body"/>
          </p:nvPr>
        </p:nvSpPr>
        <p:spPr>
          <a:xfrm>
            <a:off x="606450" y="1809300"/>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54" name="Google Shape;1054;p60"/>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Age</a:t>
            </a:r>
            <a:endParaRPr sz="3200"/>
          </a:p>
        </p:txBody>
      </p:sp>
      <p:grpSp>
        <p:nvGrpSpPr>
          <p:cNvPr id="1055" name="Google Shape;1055;p60"/>
          <p:cNvGrpSpPr/>
          <p:nvPr/>
        </p:nvGrpSpPr>
        <p:grpSpPr>
          <a:xfrm>
            <a:off x="8260394" y="230493"/>
            <a:ext cx="795559" cy="686115"/>
            <a:chOff x="1998150" y="1816050"/>
            <a:chExt cx="2400600" cy="1777500"/>
          </a:xfrm>
        </p:grpSpPr>
        <p:sp>
          <p:nvSpPr>
            <p:cNvPr id="1056" name="Google Shape;1056;p6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60"/>
          <p:cNvSpPr txBox="1"/>
          <p:nvPr/>
        </p:nvSpPr>
        <p:spPr>
          <a:xfrm>
            <a:off x="154075" y="547200"/>
            <a:ext cx="8012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all age groups,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an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19 years old college students are found to be more addicted to social media while 22 years old  are least addicted to social media, even though they all were moderately lonely.</a:t>
            </a:r>
            <a:endParaRPr>
              <a:latin typeface="Montserrat"/>
              <a:ea typeface="Montserrat"/>
              <a:cs typeface="Montserrat"/>
              <a:sym typeface="Montserrat"/>
            </a:endParaRPr>
          </a:p>
        </p:txBody>
      </p:sp>
      <p:pic>
        <p:nvPicPr>
          <p:cNvPr id="1061" name="Google Shape;1061;p60"/>
          <p:cNvPicPr preferRelativeResize="0"/>
          <p:nvPr/>
        </p:nvPicPr>
        <p:blipFill>
          <a:blip r:embed="rId3">
            <a:alphaModFix/>
          </a:blip>
          <a:stretch>
            <a:fillRect/>
          </a:stretch>
        </p:blipFill>
        <p:spPr>
          <a:xfrm>
            <a:off x="465100" y="2040800"/>
            <a:ext cx="4008743" cy="3046925"/>
          </a:xfrm>
          <a:prstGeom prst="rect">
            <a:avLst/>
          </a:prstGeom>
          <a:noFill/>
          <a:ln>
            <a:noFill/>
          </a:ln>
        </p:spPr>
      </p:pic>
      <p:pic>
        <p:nvPicPr>
          <p:cNvPr id="1062" name="Google Shape;1062;p60"/>
          <p:cNvPicPr preferRelativeResize="0"/>
          <p:nvPr/>
        </p:nvPicPr>
        <p:blipFill>
          <a:blip r:embed="rId4">
            <a:alphaModFix/>
          </a:blip>
          <a:stretch>
            <a:fillRect/>
          </a:stretch>
        </p:blipFill>
        <p:spPr>
          <a:xfrm>
            <a:off x="4776375" y="2000500"/>
            <a:ext cx="3923774" cy="304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1"/>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68" name="Google Shape;1068;p61"/>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rPr lang="en" sz="2400">
                <a:latin typeface="Montserrat"/>
                <a:ea typeface="Montserrat"/>
                <a:cs typeface="Montserrat"/>
                <a:sym typeface="Montserrat"/>
              </a:rPr>
              <a:t>Academic Year</a:t>
            </a:r>
            <a:endParaRPr sz="3200"/>
          </a:p>
        </p:txBody>
      </p:sp>
      <p:grpSp>
        <p:nvGrpSpPr>
          <p:cNvPr id="1069" name="Google Shape;1069;p61"/>
          <p:cNvGrpSpPr/>
          <p:nvPr/>
        </p:nvGrpSpPr>
        <p:grpSpPr>
          <a:xfrm>
            <a:off x="8260394" y="230493"/>
            <a:ext cx="795559" cy="686115"/>
            <a:chOff x="1998150" y="1816050"/>
            <a:chExt cx="2400600" cy="1777500"/>
          </a:xfrm>
        </p:grpSpPr>
        <p:sp>
          <p:nvSpPr>
            <p:cNvPr id="1070" name="Google Shape;1070;p6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61"/>
          <p:cNvSpPr txBox="1"/>
          <p:nvPr/>
        </p:nvSpPr>
        <p:spPr>
          <a:xfrm>
            <a:off x="510750" y="547200"/>
            <a:ext cx="7591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For all academic years, more lonely people are more addicted as compared to less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There is a increasing trend between social media addiction and loneliness.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1st year and 2nd year is found to be more addicted to social media as well as more lonely while 4th year is found to be least addicted to social media and least lonely..</a:t>
            </a:r>
            <a:endParaRPr>
              <a:latin typeface="Montserrat"/>
              <a:ea typeface="Montserrat"/>
              <a:cs typeface="Montserrat"/>
              <a:sym typeface="Montserrat"/>
            </a:endParaRPr>
          </a:p>
        </p:txBody>
      </p:sp>
      <p:pic>
        <p:nvPicPr>
          <p:cNvPr id="1075" name="Google Shape;1075;p61"/>
          <p:cNvPicPr preferRelativeResize="0"/>
          <p:nvPr/>
        </p:nvPicPr>
        <p:blipFill>
          <a:blip r:embed="rId3">
            <a:alphaModFix/>
          </a:blip>
          <a:stretch>
            <a:fillRect/>
          </a:stretch>
        </p:blipFill>
        <p:spPr>
          <a:xfrm>
            <a:off x="460200" y="2024700"/>
            <a:ext cx="4286251" cy="2984275"/>
          </a:xfrm>
          <a:prstGeom prst="rect">
            <a:avLst/>
          </a:prstGeom>
          <a:noFill/>
          <a:ln>
            <a:noFill/>
          </a:ln>
        </p:spPr>
      </p:pic>
      <p:pic>
        <p:nvPicPr>
          <p:cNvPr id="1076" name="Google Shape;1076;p61"/>
          <p:cNvPicPr preferRelativeResize="0"/>
          <p:nvPr/>
        </p:nvPicPr>
        <p:blipFill>
          <a:blip r:embed="rId4">
            <a:alphaModFix/>
          </a:blip>
          <a:stretch>
            <a:fillRect/>
          </a:stretch>
        </p:blipFill>
        <p:spPr>
          <a:xfrm>
            <a:off x="4746450" y="2021375"/>
            <a:ext cx="4286251" cy="29909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grpSp>
        <p:nvGrpSpPr>
          <p:cNvPr id="1081" name="Google Shape;1081;p62"/>
          <p:cNvGrpSpPr/>
          <p:nvPr/>
        </p:nvGrpSpPr>
        <p:grpSpPr>
          <a:xfrm>
            <a:off x="7766603" y="578477"/>
            <a:ext cx="1152288" cy="1035749"/>
            <a:chOff x="1998150" y="1816050"/>
            <a:chExt cx="2400600" cy="1777500"/>
          </a:xfrm>
        </p:grpSpPr>
        <p:sp>
          <p:nvSpPr>
            <p:cNvPr id="1082" name="Google Shape;1082;p6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6" name="Google Shape;1086;p62"/>
          <p:cNvPicPr preferRelativeResize="0"/>
          <p:nvPr/>
        </p:nvPicPr>
        <p:blipFill>
          <a:blip r:embed="rId3">
            <a:alphaModFix/>
          </a:blip>
          <a:stretch>
            <a:fillRect/>
          </a:stretch>
        </p:blipFill>
        <p:spPr>
          <a:xfrm>
            <a:off x="1350" y="3612"/>
            <a:ext cx="9144002" cy="5139889"/>
          </a:xfrm>
          <a:prstGeom prst="rect">
            <a:avLst/>
          </a:prstGeom>
          <a:noFill/>
          <a:ln>
            <a:noFill/>
          </a:ln>
        </p:spPr>
      </p:pic>
      <p:sp>
        <p:nvSpPr>
          <p:cNvPr id="1087" name="Google Shape;1087;p62"/>
          <p:cNvSpPr txBox="1"/>
          <p:nvPr/>
        </p:nvSpPr>
        <p:spPr>
          <a:xfrm>
            <a:off x="2100" y="0"/>
            <a:ext cx="91425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dk1"/>
                </a:solidFill>
                <a:latin typeface="Lora"/>
                <a:ea typeface="Lora"/>
                <a:cs typeface="Lora"/>
                <a:sym typeface="Lora"/>
              </a:rPr>
              <a:t>Does the span of time one spends on social media have influence on their level of loneliness?</a:t>
            </a:r>
            <a:endParaRPr>
              <a:latin typeface="Montserrat"/>
              <a:ea typeface="Montserrat"/>
              <a:cs typeface="Montserrat"/>
              <a:sym typeface="Montserrat"/>
            </a:endParaRPr>
          </a:p>
        </p:txBody>
      </p:sp>
      <p:sp>
        <p:nvSpPr>
          <p:cNvPr id="1088" name="Google Shape;1088;p62"/>
          <p:cNvSpPr txBox="1"/>
          <p:nvPr/>
        </p:nvSpPr>
        <p:spPr>
          <a:xfrm>
            <a:off x="6340950" y="4175450"/>
            <a:ext cx="2804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Daily usage time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Point of initiation</a:t>
            </a:r>
            <a:endParaRPr b="1">
              <a:latin typeface="Montserrat"/>
              <a:ea typeface="Montserrat"/>
              <a:cs typeface="Montserrat"/>
              <a:sym typeface="Montserrat"/>
            </a:endParaRPr>
          </a:p>
          <a:p>
            <a:pPr indent="0" lvl="0" marL="457200" rtl="0" algn="l">
              <a:spcBef>
                <a:spcPts val="0"/>
              </a:spcBef>
              <a:spcAft>
                <a:spcPts val="0"/>
              </a:spcAft>
              <a:buNone/>
            </a:pPr>
            <a:r>
              <a:rPr b="1" lang="en">
                <a:latin typeface="Montserrat"/>
                <a:ea typeface="Montserrat"/>
                <a:cs typeface="Montserrat"/>
                <a:sym typeface="Montserrat"/>
              </a:rPr>
              <a:t>of  </a:t>
            </a:r>
            <a:r>
              <a:rPr b="1" lang="en">
                <a:latin typeface="Montserrat"/>
                <a:ea typeface="Montserrat"/>
                <a:cs typeface="Montserrat"/>
                <a:sym typeface="Montserrat"/>
              </a:rPr>
              <a:t>social</a:t>
            </a:r>
            <a:r>
              <a:rPr b="1" lang="en">
                <a:latin typeface="Montserrat"/>
                <a:ea typeface="Montserrat"/>
                <a:cs typeface="Montserrat"/>
                <a:sym typeface="Montserrat"/>
              </a:rPr>
              <a:t> media usage</a:t>
            </a:r>
            <a:endParaRPr b="1">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63"/>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094" name="Google Shape;1094;p63"/>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Daily usage time</a:t>
            </a:r>
            <a:endParaRPr sz="3200"/>
          </a:p>
        </p:txBody>
      </p:sp>
      <p:grpSp>
        <p:nvGrpSpPr>
          <p:cNvPr id="1095" name="Google Shape;1095;p63"/>
          <p:cNvGrpSpPr/>
          <p:nvPr/>
        </p:nvGrpSpPr>
        <p:grpSpPr>
          <a:xfrm>
            <a:off x="8260394" y="230493"/>
            <a:ext cx="795559" cy="686115"/>
            <a:chOff x="1998150" y="1816050"/>
            <a:chExt cx="2400600" cy="1777500"/>
          </a:xfrm>
        </p:grpSpPr>
        <p:sp>
          <p:nvSpPr>
            <p:cNvPr id="1096" name="Google Shape;1096;p6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3"/>
          <p:cNvSpPr txBox="1"/>
          <p:nvPr/>
        </p:nvSpPr>
        <p:spPr>
          <a:xfrm>
            <a:off x="510750" y="547200"/>
            <a:ext cx="759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Loneliness and social media addiction increases as social media usage time increases.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People spending more time on social media are found to be more addicted to social media as well as they are more lonely. </a:t>
            </a:r>
            <a:endParaRPr>
              <a:latin typeface="Montserrat"/>
              <a:ea typeface="Montserrat"/>
              <a:cs typeface="Montserrat"/>
              <a:sym typeface="Montserrat"/>
            </a:endParaRPr>
          </a:p>
        </p:txBody>
      </p:sp>
      <p:pic>
        <p:nvPicPr>
          <p:cNvPr id="1101" name="Google Shape;1101;p63"/>
          <p:cNvPicPr preferRelativeResize="0"/>
          <p:nvPr/>
        </p:nvPicPr>
        <p:blipFill>
          <a:blip r:embed="rId3">
            <a:alphaModFix/>
          </a:blip>
          <a:stretch>
            <a:fillRect/>
          </a:stretch>
        </p:blipFill>
        <p:spPr>
          <a:xfrm>
            <a:off x="460200" y="1893050"/>
            <a:ext cx="3958276" cy="2785350"/>
          </a:xfrm>
          <a:prstGeom prst="rect">
            <a:avLst/>
          </a:prstGeom>
          <a:noFill/>
          <a:ln>
            <a:noFill/>
          </a:ln>
        </p:spPr>
      </p:pic>
      <p:pic>
        <p:nvPicPr>
          <p:cNvPr id="1102" name="Google Shape;1102;p63"/>
          <p:cNvPicPr preferRelativeResize="0"/>
          <p:nvPr/>
        </p:nvPicPr>
        <p:blipFill>
          <a:blip r:embed="rId4">
            <a:alphaModFix/>
          </a:blip>
          <a:stretch>
            <a:fillRect/>
          </a:stretch>
        </p:blipFill>
        <p:spPr>
          <a:xfrm>
            <a:off x="4869900" y="1893050"/>
            <a:ext cx="4034550" cy="278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4"/>
          <p:cNvSpPr txBox="1"/>
          <p:nvPr>
            <p:ph idx="1" type="body"/>
          </p:nvPr>
        </p:nvSpPr>
        <p:spPr>
          <a:xfrm>
            <a:off x="460200" y="14226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08" name="Google Shape;1108;p64"/>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latin typeface="Montserrat"/>
                <a:ea typeface="Montserrat"/>
                <a:cs typeface="Montserrat"/>
                <a:sym typeface="Montserrat"/>
              </a:rPr>
              <a:t>Point of initiation of social media usage</a:t>
            </a:r>
            <a:endParaRPr sz="2400">
              <a:latin typeface="Montserrat"/>
              <a:ea typeface="Montserrat"/>
              <a:cs typeface="Montserrat"/>
              <a:sym typeface="Montserrat"/>
            </a:endParaRPr>
          </a:p>
        </p:txBody>
      </p:sp>
      <p:grpSp>
        <p:nvGrpSpPr>
          <p:cNvPr id="1109" name="Google Shape;1109;p64"/>
          <p:cNvGrpSpPr/>
          <p:nvPr/>
        </p:nvGrpSpPr>
        <p:grpSpPr>
          <a:xfrm>
            <a:off x="8260394" y="230493"/>
            <a:ext cx="795559" cy="686115"/>
            <a:chOff x="1998150" y="1816050"/>
            <a:chExt cx="2400600" cy="1777500"/>
          </a:xfrm>
        </p:grpSpPr>
        <p:sp>
          <p:nvSpPr>
            <p:cNvPr id="1110" name="Google Shape;1110;p6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64"/>
          <p:cNvSpPr txBox="1"/>
          <p:nvPr/>
        </p:nvSpPr>
        <p:spPr>
          <a:xfrm>
            <a:off x="510750" y="547200"/>
            <a:ext cx="759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joined social media at early stage, in high school or before high school are found to be more addicted to social media and also they are highly lonely as compared to students who joined social media late i.e, in 1st year or 2nd year.</a:t>
            </a:r>
            <a:endParaRPr>
              <a:latin typeface="Montserrat"/>
              <a:ea typeface="Montserrat"/>
              <a:cs typeface="Montserrat"/>
              <a:sym typeface="Montserrat"/>
            </a:endParaRPr>
          </a:p>
        </p:txBody>
      </p:sp>
      <p:pic>
        <p:nvPicPr>
          <p:cNvPr id="1115" name="Google Shape;1115;p64"/>
          <p:cNvPicPr preferRelativeResize="0"/>
          <p:nvPr/>
        </p:nvPicPr>
        <p:blipFill>
          <a:blip r:embed="rId3">
            <a:alphaModFix/>
          </a:blip>
          <a:stretch>
            <a:fillRect/>
          </a:stretch>
        </p:blipFill>
        <p:spPr>
          <a:xfrm>
            <a:off x="561300" y="1858850"/>
            <a:ext cx="4034550" cy="2853750"/>
          </a:xfrm>
          <a:prstGeom prst="rect">
            <a:avLst/>
          </a:prstGeom>
          <a:noFill/>
          <a:ln>
            <a:noFill/>
          </a:ln>
        </p:spPr>
      </p:pic>
      <p:pic>
        <p:nvPicPr>
          <p:cNvPr id="1116" name="Google Shape;1116;p64"/>
          <p:cNvPicPr preferRelativeResize="0"/>
          <p:nvPr/>
        </p:nvPicPr>
        <p:blipFill>
          <a:blip r:embed="rId4">
            <a:alphaModFix/>
          </a:blip>
          <a:stretch>
            <a:fillRect/>
          </a:stretch>
        </p:blipFill>
        <p:spPr>
          <a:xfrm>
            <a:off x="4852950" y="1858850"/>
            <a:ext cx="4134474" cy="285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9"/>
          <p:cNvSpPr txBox="1"/>
          <p:nvPr>
            <p:ph type="title"/>
          </p:nvPr>
        </p:nvSpPr>
        <p:spPr>
          <a:xfrm>
            <a:off x="341075" y="838000"/>
            <a:ext cx="8556000" cy="271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ctr">
              <a:spcBef>
                <a:spcPts val="0"/>
              </a:spcBef>
              <a:spcAft>
                <a:spcPts val="0"/>
              </a:spcAft>
              <a:buNone/>
            </a:pPr>
            <a:r>
              <a:rPr lang="en" sz="3000">
                <a:solidFill>
                  <a:srgbClr val="000000"/>
                </a:solidFill>
                <a:latin typeface="Times New Roman"/>
                <a:ea typeface="Times New Roman"/>
                <a:cs typeface="Times New Roman"/>
                <a:sym typeface="Times New Roman"/>
              </a:rPr>
              <a:t>What is meant by loneliness and Social media addiction ?</a:t>
            </a:r>
            <a:endParaRPr sz="5300"/>
          </a:p>
          <a:p>
            <a:pPr indent="0" lvl="0" marL="0" rtl="0" algn="l">
              <a:spcBef>
                <a:spcPts val="0"/>
              </a:spcBef>
              <a:spcAft>
                <a:spcPts val="0"/>
              </a:spcAft>
              <a:buNone/>
            </a:pPr>
            <a:r>
              <a:t/>
            </a:r>
            <a:endParaRPr/>
          </a:p>
        </p:txBody>
      </p:sp>
      <p:grpSp>
        <p:nvGrpSpPr>
          <p:cNvPr id="677" name="Google Shape;677;p29"/>
          <p:cNvGrpSpPr/>
          <p:nvPr/>
        </p:nvGrpSpPr>
        <p:grpSpPr>
          <a:xfrm>
            <a:off x="7933982" y="240910"/>
            <a:ext cx="963121" cy="713133"/>
            <a:chOff x="1998150" y="1816050"/>
            <a:chExt cx="2400600" cy="1777500"/>
          </a:xfrm>
        </p:grpSpPr>
        <p:sp>
          <p:nvSpPr>
            <p:cNvPr id="678" name="Google Shape;678;p2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9"/>
          <p:cNvGrpSpPr/>
          <p:nvPr/>
        </p:nvGrpSpPr>
        <p:grpSpPr>
          <a:xfrm>
            <a:off x="178875" y="4192938"/>
            <a:ext cx="116100" cy="494850"/>
            <a:chOff x="7056200" y="1822150"/>
            <a:chExt cx="116100" cy="494850"/>
          </a:xfrm>
        </p:grpSpPr>
        <p:sp>
          <p:nvSpPr>
            <p:cNvPr id="683" name="Google Shape;683;p2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grpSp>
        <p:nvGrpSpPr>
          <p:cNvPr id="1121" name="Google Shape;1121;p65"/>
          <p:cNvGrpSpPr/>
          <p:nvPr/>
        </p:nvGrpSpPr>
        <p:grpSpPr>
          <a:xfrm>
            <a:off x="5947302" y="2247358"/>
            <a:ext cx="1880630" cy="1392493"/>
            <a:chOff x="1998150" y="1816050"/>
            <a:chExt cx="2400600" cy="1777500"/>
          </a:xfrm>
        </p:grpSpPr>
        <p:sp>
          <p:nvSpPr>
            <p:cNvPr id="1122" name="Google Shape;1122;p6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6" name="Google Shape;1126;p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7" name="Google Shape;1127;p65"/>
          <p:cNvSpPr txBox="1"/>
          <p:nvPr/>
        </p:nvSpPr>
        <p:spPr>
          <a:xfrm>
            <a:off x="218875" y="177825"/>
            <a:ext cx="86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28" name="Google Shape;1128;p65"/>
          <p:cNvSpPr txBox="1"/>
          <p:nvPr/>
        </p:nvSpPr>
        <p:spPr>
          <a:xfrm>
            <a:off x="246225" y="205200"/>
            <a:ext cx="86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65"/>
          <p:cNvSpPr txBox="1"/>
          <p:nvPr/>
        </p:nvSpPr>
        <p:spPr>
          <a:xfrm>
            <a:off x="488475" y="376700"/>
            <a:ext cx="844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Is there a relationship </a:t>
            </a:r>
            <a:r>
              <a:rPr b="1" lang="en" sz="2200">
                <a:latin typeface="Montserrat"/>
                <a:ea typeface="Montserrat"/>
                <a:cs typeface="Montserrat"/>
                <a:sym typeface="Montserrat"/>
              </a:rPr>
              <a:t>between social media and loneliness for introvert and extrovert?</a:t>
            </a:r>
            <a:endParaRPr b="1" sz="22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6"/>
          <p:cNvSpPr txBox="1"/>
          <p:nvPr>
            <p:ph type="title"/>
          </p:nvPr>
        </p:nvSpPr>
        <p:spPr>
          <a:xfrm>
            <a:off x="177900" y="132025"/>
            <a:ext cx="89661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and Loneliness: Empirical Studies</a:t>
            </a:r>
            <a:endParaRPr/>
          </a:p>
        </p:txBody>
      </p:sp>
      <p:sp>
        <p:nvSpPr>
          <p:cNvPr id="1135" name="Google Shape;1135;p66"/>
          <p:cNvSpPr txBox="1"/>
          <p:nvPr/>
        </p:nvSpPr>
        <p:spPr>
          <a:xfrm>
            <a:off x="260825" y="1556500"/>
            <a:ext cx="281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For Introvert:</a:t>
            </a:r>
            <a:endParaRPr b="1" sz="2000">
              <a:latin typeface="Montserrat"/>
              <a:ea typeface="Montserrat"/>
              <a:cs typeface="Montserrat"/>
              <a:sym typeface="Montserrat"/>
            </a:endParaRPr>
          </a:p>
        </p:txBody>
      </p:sp>
      <p:sp>
        <p:nvSpPr>
          <p:cNvPr id="1136" name="Google Shape;1136;p66"/>
          <p:cNvSpPr txBox="1"/>
          <p:nvPr/>
        </p:nvSpPr>
        <p:spPr>
          <a:xfrm>
            <a:off x="312550" y="1070100"/>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37" name="Google Shape;1137;p66"/>
          <p:cNvSpPr txBox="1"/>
          <p:nvPr/>
        </p:nvSpPr>
        <p:spPr>
          <a:xfrm>
            <a:off x="312550" y="894025"/>
            <a:ext cx="816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Is social media providing a way to people to reduce their loneliness or it is the reason for people getting lonely?</a:t>
            </a:r>
            <a:endParaRPr>
              <a:latin typeface="Montserrat"/>
              <a:ea typeface="Montserrat"/>
              <a:cs typeface="Montserrat"/>
              <a:sym typeface="Montserrat"/>
            </a:endParaRPr>
          </a:p>
        </p:txBody>
      </p:sp>
      <p:pic>
        <p:nvPicPr>
          <p:cNvPr id="1138" name="Google Shape;1138;p66"/>
          <p:cNvPicPr preferRelativeResize="0"/>
          <p:nvPr/>
        </p:nvPicPr>
        <p:blipFill>
          <a:blip r:embed="rId3">
            <a:alphaModFix/>
          </a:blip>
          <a:stretch>
            <a:fillRect/>
          </a:stretch>
        </p:blipFill>
        <p:spPr>
          <a:xfrm>
            <a:off x="426400" y="2095975"/>
            <a:ext cx="3011210" cy="2645525"/>
          </a:xfrm>
          <a:prstGeom prst="rect">
            <a:avLst/>
          </a:prstGeom>
          <a:noFill/>
          <a:ln>
            <a:noFill/>
          </a:ln>
        </p:spPr>
      </p:pic>
      <p:pic>
        <p:nvPicPr>
          <p:cNvPr id="1139" name="Google Shape;1139;p66"/>
          <p:cNvPicPr preferRelativeResize="0"/>
          <p:nvPr/>
        </p:nvPicPr>
        <p:blipFill>
          <a:blip r:embed="rId4">
            <a:alphaModFix/>
          </a:blip>
          <a:stretch>
            <a:fillRect/>
          </a:stretch>
        </p:blipFill>
        <p:spPr>
          <a:xfrm>
            <a:off x="4555325" y="2016438"/>
            <a:ext cx="3303300" cy="2804600"/>
          </a:xfrm>
          <a:prstGeom prst="rect">
            <a:avLst/>
          </a:prstGeom>
          <a:noFill/>
          <a:ln>
            <a:noFill/>
          </a:ln>
        </p:spPr>
      </p:pic>
      <p:sp>
        <p:nvSpPr>
          <p:cNvPr id="1140" name="Google Shape;1140;p66"/>
          <p:cNvSpPr txBox="1"/>
          <p:nvPr/>
        </p:nvSpPr>
        <p:spPr>
          <a:xfrm>
            <a:off x="4002675" y="1532200"/>
            <a:ext cx="26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For Extrovert:</a:t>
            </a:r>
            <a:endParaRPr b="1" sz="18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67"/>
          <p:cNvGrpSpPr/>
          <p:nvPr/>
        </p:nvGrpSpPr>
        <p:grpSpPr>
          <a:xfrm>
            <a:off x="5947302" y="2247358"/>
            <a:ext cx="1880630" cy="1392493"/>
            <a:chOff x="1998150" y="1816050"/>
            <a:chExt cx="2400600" cy="1777500"/>
          </a:xfrm>
        </p:grpSpPr>
        <p:sp>
          <p:nvSpPr>
            <p:cNvPr id="1146" name="Google Shape;1146;p67"/>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0" name="Google Shape;1150;p67"/>
          <p:cNvPicPr preferRelativeResize="0"/>
          <p:nvPr/>
        </p:nvPicPr>
        <p:blipFill>
          <a:blip r:embed="rId3">
            <a:alphaModFix/>
          </a:blip>
          <a:stretch>
            <a:fillRect/>
          </a:stretch>
        </p:blipFill>
        <p:spPr>
          <a:xfrm>
            <a:off x="264425" y="630800"/>
            <a:ext cx="4347275" cy="3502625"/>
          </a:xfrm>
          <a:prstGeom prst="rect">
            <a:avLst/>
          </a:prstGeom>
          <a:noFill/>
          <a:ln>
            <a:noFill/>
          </a:ln>
        </p:spPr>
      </p:pic>
      <p:pic>
        <p:nvPicPr>
          <p:cNvPr id="1151" name="Google Shape;1151;p67"/>
          <p:cNvPicPr preferRelativeResize="0"/>
          <p:nvPr/>
        </p:nvPicPr>
        <p:blipFill>
          <a:blip r:embed="rId4">
            <a:alphaModFix/>
          </a:blip>
          <a:stretch>
            <a:fillRect/>
          </a:stretch>
        </p:blipFill>
        <p:spPr>
          <a:xfrm>
            <a:off x="5073319" y="630800"/>
            <a:ext cx="3736131" cy="350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grpSp>
        <p:nvGrpSpPr>
          <p:cNvPr id="1156" name="Google Shape;1156;p68"/>
          <p:cNvGrpSpPr/>
          <p:nvPr/>
        </p:nvGrpSpPr>
        <p:grpSpPr>
          <a:xfrm>
            <a:off x="7934065" y="113302"/>
            <a:ext cx="1070187" cy="926255"/>
            <a:chOff x="1998150" y="1816050"/>
            <a:chExt cx="2400600" cy="1777500"/>
          </a:xfrm>
        </p:grpSpPr>
        <p:sp>
          <p:nvSpPr>
            <p:cNvPr id="1157" name="Google Shape;1157;p6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1" name="Google Shape;1161;p68"/>
          <p:cNvPicPr preferRelativeResize="0"/>
          <p:nvPr/>
        </p:nvPicPr>
        <p:blipFill>
          <a:blip r:embed="rId3">
            <a:alphaModFix/>
          </a:blip>
          <a:stretch>
            <a:fillRect/>
          </a:stretch>
        </p:blipFill>
        <p:spPr>
          <a:xfrm>
            <a:off x="0" y="-26"/>
            <a:ext cx="9144000" cy="5143500"/>
          </a:xfrm>
          <a:prstGeom prst="rect">
            <a:avLst/>
          </a:prstGeom>
          <a:noFill/>
          <a:ln>
            <a:noFill/>
          </a:ln>
        </p:spPr>
      </p:pic>
      <p:sp>
        <p:nvSpPr>
          <p:cNvPr id="1162" name="Google Shape;1162;p68"/>
          <p:cNvSpPr txBox="1"/>
          <p:nvPr/>
        </p:nvSpPr>
        <p:spPr>
          <a:xfrm>
            <a:off x="109425" y="191525"/>
            <a:ext cx="856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ora"/>
                <a:ea typeface="Lora"/>
                <a:cs typeface="Lora"/>
                <a:sym typeface="Lora"/>
              </a:rPr>
              <a:t>Do people </a:t>
            </a:r>
            <a:r>
              <a:rPr b="1" lang="en" sz="2500">
                <a:solidFill>
                  <a:schemeClr val="dk1"/>
                </a:solidFill>
                <a:latin typeface="Lora"/>
                <a:ea typeface="Lora"/>
                <a:cs typeface="Lora"/>
                <a:sym typeface="Lora"/>
              </a:rPr>
              <a:t>preferences have </a:t>
            </a:r>
            <a:r>
              <a:rPr b="1" lang="en" sz="2500">
                <a:solidFill>
                  <a:schemeClr val="dk1"/>
                </a:solidFill>
                <a:latin typeface="Lora"/>
                <a:ea typeface="Lora"/>
                <a:cs typeface="Lora"/>
                <a:sym typeface="Lora"/>
              </a:rPr>
              <a:t>impact on loneliness?</a:t>
            </a:r>
            <a:endParaRPr>
              <a:latin typeface="Montserrat"/>
              <a:ea typeface="Montserrat"/>
              <a:cs typeface="Montserrat"/>
              <a:sym typeface="Montserrat"/>
            </a:endParaRPr>
          </a:p>
        </p:txBody>
      </p:sp>
      <p:sp>
        <p:nvSpPr>
          <p:cNvPr id="1163" name="Google Shape;1163;p68"/>
          <p:cNvSpPr txBox="1"/>
          <p:nvPr/>
        </p:nvSpPr>
        <p:spPr>
          <a:xfrm>
            <a:off x="259900" y="875500"/>
            <a:ext cx="5102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Free time preference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Enjoy on social media or </a:t>
            </a:r>
            <a:r>
              <a:rPr b="1" lang="en">
                <a:latin typeface="Montserrat"/>
                <a:ea typeface="Montserrat"/>
                <a:cs typeface="Montserrat"/>
                <a:sym typeface="Montserrat"/>
              </a:rPr>
              <a:t>talking</a:t>
            </a:r>
            <a:r>
              <a:rPr b="1" lang="en">
                <a:latin typeface="Montserrat"/>
                <a:ea typeface="Montserrat"/>
                <a:cs typeface="Montserrat"/>
                <a:sym typeface="Montserrat"/>
              </a:rPr>
              <a:t> to friends?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Prefer Online Friends or Offline Friends?</a:t>
            </a:r>
            <a:endParaRPr>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9"/>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69" name="Google Shape;1169;p69"/>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Free time preference</a:t>
            </a:r>
            <a:endParaRPr sz="2400">
              <a:latin typeface="Montserrat"/>
              <a:ea typeface="Montserrat"/>
              <a:cs typeface="Montserrat"/>
              <a:sym typeface="Montserrat"/>
            </a:endParaRPr>
          </a:p>
        </p:txBody>
      </p:sp>
      <p:grpSp>
        <p:nvGrpSpPr>
          <p:cNvPr id="1170" name="Google Shape;1170;p69"/>
          <p:cNvGrpSpPr/>
          <p:nvPr/>
        </p:nvGrpSpPr>
        <p:grpSpPr>
          <a:xfrm>
            <a:off x="8260394" y="230493"/>
            <a:ext cx="795559" cy="686115"/>
            <a:chOff x="1998150" y="1816050"/>
            <a:chExt cx="2400600" cy="1777500"/>
          </a:xfrm>
        </p:grpSpPr>
        <p:sp>
          <p:nvSpPr>
            <p:cNvPr id="1171" name="Google Shape;1171;p6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69"/>
          <p:cNvSpPr txBox="1"/>
          <p:nvPr/>
        </p:nvSpPr>
        <p:spPr>
          <a:xfrm>
            <a:off x="342525" y="694850"/>
            <a:ext cx="778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to use social media in their free time are found to be more addicted to social media as well as their loneliness level is also moderate.</a:t>
            </a:r>
            <a:endParaRPr>
              <a:latin typeface="Montserrat"/>
              <a:ea typeface="Montserrat"/>
              <a:cs typeface="Montserrat"/>
              <a:sym typeface="Montserrat"/>
            </a:endParaRPr>
          </a:p>
        </p:txBody>
      </p:sp>
      <p:pic>
        <p:nvPicPr>
          <p:cNvPr id="1176" name="Google Shape;1176;p69"/>
          <p:cNvPicPr preferRelativeResize="0"/>
          <p:nvPr/>
        </p:nvPicPr>
        <p:blipFill>
          <a:blip r:embed="rId3">
            <a:alphaModFix/>
          </a:blip>
          <a:stretch>
            <a:fillRect/>
          </a:stretch>
        </p:blipFill>
        <p:spPr>
          <a:xfrm>
            <a:off x="4971950" y="1939300"/>
            <a:ext cx="3927384" cy="2980350"/>
          </a:xfrm>
          <a:prstGeom prst="rect">
            <a:avLst/>
          </a:prstGeom>
          <a:noFill/>
          <a:ln>
            <a:noFill/>
          </a:ln>
        </p:spPr>
      </p:pic>
      <p:pic>
        <p:nvPicPr>
          <p:cNvPr id="1177" name="Google Shape;1177;p69"/>
          <p:cNvPicPr preferRelativeResize="0"/>
          <p:nvPr/>
        </p:nvPicPr>
        <p:blipFill>
          <a:blip r:embed="rId4">
            <a:alphaModFix/>
          </a:blip>
          <a:stretch>
            <a:fillRect/>
          </a:stretch>
        </p:blipFill>
        <p:spPr>
          <a:xfrm>
            <a:off x="561302" y="1939300"/>
            <a:ext cx="3805573" cy="2980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70"/>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83" name="Google Shape;1183;p70"/>
          <p:cNvSpPr txBox="1"/>
          <p:nvPr>
            <p:ph type="title"/>
          </p:nvPr>
        </p:nvSpPr>
        <p:spPr>
          <a:xfrm>
            <a:off x="561300" y="0"/>
            <a:ext cx="7906200" cy="82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Montserrat"/>
                <a:ea typeface="Montserrat"/>
                <a:cs typeface="Montserrat"/>
                <a:sym typeface="Montserrat"/>
              </a:rPr>
              <a:t>What do You prefer: having fun on social media or conversing with friends?</a:t>
            </a:r>
            <a:endParaRPr sz="2400">
              <a:latin typeface="Montserrat"/>
              <a:ea typeface="Montserrat"/>
              <a:cs typeface="Montserrat"/>
              <a:sym typeface="Montserrat"/>
            </a:endParaRPr>
          </a:p>
        </p:txBody>
      </p:sp>
      <p:grpSp>
        <p:nvGrpSpPr>
          <p:cNvPr id="1184" name="Google Shape;1184;p70"/>
          <p:cNvGrpSpPr/>
          <p:nvPr/>
        </p:nvGrpSpPr>
        <p:grpSpPr>
          <a:xfrm>
            <a:off x="8260394" y="230493"/>
            <a:ext cx="795559" cy="686115"/>
            <a:chOff x="1998150" y="1816050"/>
            <a:chExt cx="2400600" cy="1777500"/>
          </a:xfrm>
        </p:grpSpPr>
        <p:sp>
          <p:nvSpPr>
            <p:cNvPr id="1185" name="Google Shape;1185;p7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70"/>
          <p:cNvSpPr txBox="1"/>
          <p:nvPr/>
        </p:nvSpPr>
        <p:spPr>
          <a:xfrm>
            <a:off x="342525" y="853238"/>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prefer having fun on social media against conversing with friends are found to be more lonely as well as they are more addicted to social media.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conversing with friends rather than using social media are found to be less addicted to social media as well as they are less lonely.</a:t>
            </a:r>
            <a:endParaRPr>
              <a:latin typeface="Montserrat"/>
              <a:ea typeface="Montserrat"/>
              <a:cs typeface="Montserrat"/>
              <a:sym typeface="Montserrat"/>
            </a:endParaRPr>
          </a:p>
        </p:txBody>
      </p:sp>
      <p:pic>
        <p:nvPicPr>
          <p:cNvPr id="1190" name="Google Shape;1190;p70"/>
          <p:cNvPicPr preferRelativeResize="0"/>
          <p:nvPr/>
        </p:nvPicPr>
        <p:blipFill>
          <a:blip r:embed="rId3">
            <a:alphaModFix/>
          </a:blip>
          <a:stretch>
            <a:fillRect/>
          </a:stretch>
        </p:blipFill>
        <p:spPr>
          <a:xfrm>
            <a:off x="902850" y="2393925"/>
            <a:ext cx="3855375" cy="2571750"/>
          </a:xfrm>
          <a:prstGeom prst="rect">
            <a:avLst/>
          </a:prstGeom>
          <a:noFill/>
          <a:ln>
            <a:noFill/>
          </a:ln>
        </p:spPr>
      </p:pic>
      <p:pic>
        <p:nvPicPr>
          <p:cNvPr id="1191" name="Google Shape;1191;p70"/>
          <p:cNvPicPr preferRelativeResize="0"/>
          <p:nvPr/>
        </p:nvPicPr>
        <p:blipFill>
          <a:blip r:embed="rId4">
            <a:alphaModFix/>
          </a:blip>
          <a:stretch>
            <a:fillRect/>
          </a:stretch>
        </p:blipFill>
        <p:spPr>
          <a:xfrm>
            <a:off x="5047750" y="2393925"/>
            <a:ext cx="3912325" cy="2503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1"/>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197" name="Google Shape;1197;p71"/>
          <p:cNvSpPr txBox="1"/>
          <p:nvPr>
            <p:ph type="title"/>
          </p:nvPr>
        </p:nvSpPr>
        <p:spPr>
          <a:xfrm>
            <a:off x="561300" y="0"/>
            <a:ext cx="7783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Prefer Online Friends or Offline Friends?</a:t>
            </a:r>
            <a:endParaRPr sz="2400">
              <a:latin typeface="Montserrat"/>
              <a:ea typeface="Montserrat"/>
              <a:cs typeface="Montserrat"/>
              <a:sym typeface="Montserrat"/>
            </a:endParaRPr>
          </a:p>
        </p:txBody>
      </p:sp>
      <p:grpSp>
        <p:nvGrpSpPr>
          <p:cNvPr id="1198" name="Google Shape;1198;p71"/>
          <p:cNvGrpSpPr/>
          <p:nvPr/>
        </p:nvGrpSpPr>
        <p:grpSpPr>
          <a:xfrm>
            <a:off x="8260394" y="230493"/>
            <a:ext cx="795559" cy="686115"/>
            <a:chOff x="1998150" y="1816050"/>
            <a:chExt cx="2400600" cy="1777500"/>
          </a:xfrm>
        </p:grpSpPr>
        <p:sp>
          <p:nvSpPr>
            <p:cNvPr id="1199" name="Google Shape;1199;p7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71"/>
          <p:cNvSpPr txBox="1"/>
          <p:nvPr/>
        </p:nvSpPr>
        <p:spPr>
          <a:xfrm>
            <a:off x="342525" y="694850"/>
            <a:ext cx="778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Students who prefer online friends are more lonely as well as they are more addicted to social media as compared to students who prefer offline friends.</a:t>
            </a:r>
            <a:endParaRPr>
              <a:latin typeface="Montserrat"/>
              <a:ea typeface="Montserrat"/>
              <a:cs typeface="Montserrat"/>
              <a:sym typeface="Montserrat"/>
            </a:endParaRPr>
          </a:p>
        </p:txBody>
      </p:sp>
      <p:pic>
        <p:nvPicPr>
          <p:cNvPr id="1204" name="Google Shape;1204;p71"/>
          <p:cNvPicPr preferRelativeResize="0"/>
          <p:nvPr/>
        </p:nvPicPr>
        <p:blipFill>
          <a:blip r:embed="rId3">
            <a:alphaModFix/>
          </a:blip>
          <a:stretch>
            <a:fillRect/>
          </a:stretch>
        </p:blipFill>
        <p:spPr>
          <a:xfrm>
            <a:off x="342525" y="1987550"/>
            <a:ext cx="3747651" cy="2926325"/>
          </a:xfrm>
          <a:prstGeom prst="rect">
            <a:avLst/>
          </a:prstGeom>
          <a:noFill/>
          <a:ln>
            <a:noFill/>
          </a:ln>
        </p:spPr>
      </p:pic>
      <p:pic>
        <p:nvPicPr>
          <p:cNvPr id="1205" name="Google Shape;1205;p71"/>
          <p:cNvPicPr preferRelativeResize="0"/>
          <p:nvPr/>
        </p:nvPicPr>
        <p:blipFill>
          <a:blip r:embed="rId4">
            <a:alphaModFix/>
          </a:blip>
          <a:stretch>
            <a:fillRect/>
          </a:stretch>
        </p:blipFill>
        <p:spPr>
          <a:xfrm>
            <a:off x="4655050" y="1987550"/>
            <a:ext cx="3747650" cy="2926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2"/>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grpSp>
        <p:nvGrpSpPr>
          <p:cNvPr id="1211" name="Google Shape;1211;p72"/>
          <p:cNvGrpSpPr/>
          <p:nvPr/>
        </p:nvGrpSpPr>
        <p:grpSpPr>
          <a:xfrm>
            <a:off x="8260394" y="230493"/>
            <a:ext cx="795559" cy="686115"/>
            <a:chOff x="1998150" y="1816050"/>
            <a:chExt cx="2400600" cy="1777500"/>
          </a:xfrm>
        </p:grpSpPr>
        <p:sp>
          <p:nvSpPr>
            <p:cNvPr id="1212" name="Google Shape;1212;p72"/>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2"/>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2"/>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2"/>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72"/>
          <p:cNvSpPr txBox="1"/>
          <p:nvPr/>
        </p:nvSpPr>
        <p:spPr>
          <a:xfrm>
            <a:off x="-131225" y="1493500"/>
            <a:ext cx="8672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latin typeface="Montserrat"/>
              <a:ea typeface="Montserrat"/>
              <a:cs typeface="Montserrat"/>
              <a:sym typeface="Montserrat"/>
            </a:endParaRPr>
          </a:p>
        </p:txBody>
      </p:sp>
      <p:pic>
        <p:nvPicPr>
          <p:cNvPr id="1217" name="Google Shape;1217;p7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18" name="Google Shape;1218;p72"/>
          <p:cNvSpPr txBox="1"/>
          <p:nvPr/>
        </p:nvSpPr>
        <p:spPr>
          <a:xfrm>
            <a:off x="608350" y="68400"/>
            <a:ext cx="8330700" cy="1139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rgbClr val="F1F3F4"/>
                </a:solidFill>
                <a:latin typeface="Montserrat"/>
                <a:ea typeface="Montserrat"/>
                <a:cs typeface="Montserrat"/>
                <a:sym typeface="Montserrat"/>
              </a:rPr>
              <a:t>How is individual’s Social relationship with others  related to loneliness ?</a:t>
            </a:r>
            <a:endParaRPr>
              <a:solidFill>
                <a:srgbClr val="F1F3F4"/>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9" name="Google Shape;1219;p72"/>
          <p:cNvSpPr txBox="1"/>
          <p:nvPr/>
        </p:nvSpPr>
        <p:spPr>
          <a:xfrm>
            <a:off x="123125" y="1067000"/>
            <a:ext cx="3734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1F3F4"/>
              </a:buClr>
              <a:buSzPts val="1400"/>
              <a:buFont typeface="Montserrat"/>
              <a:buChar char="●"/>
            </a:pPr>
            <a:r>
              <a:rPr b="1" lang="en">
                <a:solidFill>
                  <a:srgbClr val="F1F3F4"/>
                </a:solidFill>
                <a:latin typeface="Montserrat"/>
                <a:ea typeface="Montserrat"/>
                <a:cs typeface="Montserrat"/>
                <a:sym typeface="Montserrat"/>
              </a:rPr>
              <a:t>% of online friends you know personally</a:t>
            </a:r>
            <a:endParaRPr b="1">
              <a:solidFill>
                <a:srgbClr val="F1F3F4"/>
              </a:solidFill>
              <a:latin typeface="Montserrat"/>
              <a:ea typeface="Montserrat"/>
              <a:cs typeface="Montserrat"/>
              <a:sym typeface="Montserrat"/>
            </a:endParaRPr>
          </a:p>
          <a:p>
            <a:pPr indent="-317500" lvl="0" marL="457200" rtl="0" algn="l">
              <a:spcBef>
                <a:spcPts val="0"/>
              </a:spcBef>
              <a:spcAft>
                <a:spcPts val="0"/>
              </a:spcAft>
              <a:buClr>
                <a:srgbClr val="F1F3F4"/>
              </a:buClr>
              <a:buSzPts val="1400"/>
              <a:buFont typeface="Montserrat"/>
              <a:buChar char="●"/>
            </a:pPr>
            <a:r>
              <a:rPr b="1" lang="en">
                <a:solidFill>
                  <a:srgbClr val="F1F3F4"/>
                </a:solidFill>
                <a:latin typeface="Montserrat"/>
                <a:ea typeface="Montserrat"/>
                <a:cs typeface="Montserrat"/>
                <a:sym typeface="Montserrat"/>
              </a:rPr>
              <a:t>How much </a:t>
            </a:r>
            <a:r>
              <a:rPr b="1" lang="en">
                <a:solidFill>
                  <a:srgbClr val="F1F3F4"/>
                </a:solidFill>
                <a:latin typeface="Montserrat"/>
                <a:ea typeface="Montserrat"/>
                <a:cs typeface="Montserrat"/>
                <a:sym typeface="Montserrat"/>
              </a:rPr>
              <a:t>support</a:t>
            </a:r>
            <a:r>
              <a:rPr b="1" lang="en">
                <a:solidFill>
                  <a:srgbClr val="F1F3F4"/>
                </a:solidFill>
                <a:latin typeface="Montserrat"/>
                <a:ea typeface="Montserrat"/>
                <a:cs typeface="Montserrat"/>
                <a:sym typeface="Montserrat"/>
              </a:rPr>
              <a:t> available on social media vs in person interactions?</a:t>
            </a:r>
            <a:endParaRPr b="1">
              <a:solidFill>
                <a:srgbClr val="F1F3F4"/>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3"/>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225" name="Google Shape;1225;p73"/>
          <p:cNvSpPr txBox="1"/>
          <p:nvPr>
            <p:ph type="title"/>
          </p:nvPr>
        </p:nvSpPr>
        <p:spPr>
          <a:xfrm>
            <a:off x="21075" y="54725"/>
            <a:ext cx="84261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Percentage of online friends you know </a:t>
            </a:r>
            <a:r>
              <a:rPr lang="en" sz="2400">
                <a:latin typeface="Montserrat"/>
                <a:ea typeface="Montserrat"/>
                <a:cs typeface="Montserrat"/>
                <a:sym typeface="Montserrat"/>
              </a:rPr>
              <a:t>personally</a:t>
            </a:r>
            <a:r>
              <a:rPr lang="en" sz="2400">
                <a:latin typeface="Montserrat"/>
                <a:ea typeface="Montserrat"/>
                <a:cs typeface="Montserrat"/>
                <a:sym typeface="Montserrat"/>
              </a:rPr>
              <a:t> </a:t>
            </a:r>
            <a:endParaRPr sz="2400">
              <a:latin typeface="Montserrat"/>
              <a:ea typeface="Montserrat"/>
              <a:cs typeface="Montserrat"/>
              <a:sym typeface="Montserrat"/>
            </a:endParaRPr>
          </a:p>
        </p:txBody>
      </p:sp>
      <p:grpSp>
        <p:nvGrpSpPr>
          <p:cNvPr id="1226" name="Google Shape;1226;p73"/>
          <p:cNvGrpSpPr/>
          <p:nvPr/>
        </p:nvGrpSpPr>
        <p:grpSpPr>
          <a:xfrm>
            <a:off x="8260394" y="230493"/>
            <a:ext cx="795559" cy="686115"/>
            <a:chOff x="1998150" y="1816050"/>
            <a:chExt cx="2400600" cy="1777500"/>
          </a:xfrm>
        </p:grpSpPr>
        <p:sp>
          <p:nvSpPr>
            <p:cNvPr id="1227" name="Google Shape;1227;p7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73"/>
          <p:cNvSpPr txBox="1"/>
          <p:nvPr/>
        </p:nvSpPr>
        <p:spPr>
          <a:xfrm>
            <a:off x="342525" y="694850"/>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know their social media friends personally rarely are found to be less  addicted to social media but more lonely.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know their social media friends personally moderately are found to be more addicted to social media and less lonely.</a:t>
            </a:r>
            <a:endParaRPr>
              <a:latin typeface="Montserrat"/>
              <a:ea typeface="Montserrat"/>
              <a:cs typeface="Montserrat"/>
              <a:sym typeface="Montserrat"/>
            </a:endParaRPr>
          </a:p>
        </p:txBody>
      </p:sp>
      <p:pic>
        <p:nvPicPr>
          <p:cNvPr id="1232" name="Google Shape;1232;p73"/>
          <p:cNvPicPr preferRelativeResize="0"/>
          <p:nvPr/>
        </p:nvPicPr>
        <p:blipFill>
          <a:blip r:embed="rId3">
            <a:alphaModFix/>
          </a:blip>
          <a:stretch>
            <a:fillRect/>
          </a:stretch>
        </p:blipFill>
        <p:spPr>
          <a:xfrm>
            <a:off x="410375" y="1993075"/>
            <a:ext cx="4000124" cy="3038974"/>
          </a:xfrm>
          <a:prstGeom prst="rect">
            <a:avLst/>
          </a:prstGeom>
          <a:noFill/>
          <a:ln>
            <a:noFill/>
          </a:ln>
        </p:spPr>
      </p:pic>
      <p:pic>
        <p:nvPicPr>
          <p:cNvPr id="1233" name="Google Shape;1233;p73"/>
          <p:cNvPicPr preferRelativeResize="0"/>
          <p:nvPr/>
        </p:nvPicPr>
        <p:blipFill>
          <a:blip r:embed="rId4">
            <a:alphaModFix/>
          </a:blip>
          <a:stretch>
            <a:fillRect/>
          </a:stretch>
        </p:blipFill>
        <p:spPr>
          <a:xfrm>
            <a:off x="4794450" y="1993076"/>
            <a:ext cx="4132225" cy="30389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74"/>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sp>
        <p:nvSpPr>
          <p:cNvPr id="1239" name="Google Shape;1239;p74"/>
          <p:cNvSpPr txBox="1"/>
          <p:nvPr>
            <p:ph type="title"/>
          </p:nvPr>
        </p:nvSpPr>
        <p:spPr>
          <a:xfrm>
            <a:off x="21075" y="54725"/>
            <a:ext cx="84261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How much support available on social media vs in- person interactions?</a:t>
            </a:r>
            <a:endParaRPr sz="2400">
              <a:latin typeface="Montserrat"/>
              <a:ea typeface="Montserrat"/>
              <a:cs typeface="Montserrat"/>
              <a:sym typeface="Montserrat"/>
            </a:endParaRPr>
          </a:p>
        </p:txBody>
      </p:sp>
      <p:grpSp>
        <p:nvGrpSpPr>
          <p:cNvPr id="1240" name="Google Shape;1240;p74"/>
          <p:cNvGrpSpPr/>
          <p:nvPr/>
        </p:nvGrpSpPr>
        <p:grpSpPr>
          <a:xfrm>
            <a:off x="8260394" y="230493"/>
            <a:ext cx="795559" cy="686115"/>
            <a:chOff x="1998150" y="1816050"/>
            <a:chExt cx="2400600" cy="1777500"/>
          </a:xfrm>
        </p:grpSpPr>
        <p:sp>
          <p:nvSpPr>
            <p:cNvPr id="1241" name="Google Shape;1241;p7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74"/>
          <p:cNvSpPr txBox="1"/>
          <p:nvPr/>
        </p:nvSpPr>
        <p:spPr>
          <a:xfrm>
            <a:off x="246750" y="916625"/>
            <a:ext cx="778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Person having high support on social media is found to be less lonely as well as less addicted to social media.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Person addicted to social media having rare or less support available is found to be more lonely.</a:t>
            </a:r>
            <a:endParaRPr>
              <a:latin typeface="Montserrat"/>
              <a:ea typeface="Montserrat"/>
              <a:cs typeface="Montserrat"/>
              <a:sym typeface="Montserrat"/>
            </a:endParaRPr>
          </a:p>
        </p:txBody>
      </p:sp>
      <p:pic>
        <p:nvPicPr>
          <p:cNvPr id="1246" name="Google Shape;1246;p74"/>
          <p:cNvPicPr preferRelativeResize="0"/>
          <p:nvPr/>
        </p:nvPicPr>
        <p:blipFill>
          <a:blip r:embed="rId3">
            <a:alphaModFix/>
          </a:blip>
          <a:stretch>
            <a:fillRect/>
          </a:stretch>
        </p:blipFill>
        <p:spPr>
          <a:xfrm>
            <a:off x="561300" y="2154475"/>
            <a:ext cx="3844650" cy="2781725"/>
          </a:xfrm>
          <a:prstGeom prst="rect">
            <a:avLst/>
          </a:prstGeom>
          <a:noFill/>
          <a:ln>
            <a:noFill/>
          </a:ln>
        </p:spPr>
      </p:pic>
      <p:pic>
        <p:nvPicPr>
          <p:cNvPr id="1247" name="Google Shape;1247;p74"/>
          <p:cNvPicPr preferRelativeResize="0"/>
          <p:nvPr/>
        </p:nvPicPr>
        <p:blipFill>
          <a:blip r:embed="rId4">
            <a:alphaModFix/>
          </a:blip>
          <a:stretch>
            <a:fillRect/>
          </a:stretch>
        </p:blipFill>
        <p:spPr>
          <a:xfrm>
            <a:off x="4938350" y="2154475"/>
            <a:ext cx="3648575" cy="278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0"/>
          <p:cNvSpPr txBox="1"/>
          <p:nvPr>
            <p:ph type="title"/>
          </p:nvPr>
        </p:nvSpPr>
        <p:spPr>
          <a:xfrm>
            <a:off x="341075" y="838000"/>
            <a:ext cx="8556000" cy="271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2700">
                <a:solidFill>
                  <a:srgbClr val="000000"/>
                </a:solidFill>
                <a:latin typeface="Times New Roman"/>
                <a:ea typeface="Times New Roman"/>
                <a:cs typeface="Times New Roman"/>
                <a:sym typeface="Times New Roman"/>
              </a:rPr>
              <a:t>W</a:t>
            </a:r>
            <a:r>
              <a:rPr lang="en" sz="2700">
                <a:solidFill>
                  <a:srgbClr val="000000"/>
                </a:solidFill>
                <a:latin typeface="Times New Roman"/>
                <a:ea typeface="Times New Roman"/>
                <a:cs typeface="Times New Roman"/>
                <a:sym typeface="Times New Roman"/>
              </a:rPr>
              <a:t>hy is there a need for scientific or psychological study for relationship between loneliness and social media?</a:t>
            </a:r>
            <a:endParaRPr sz="2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691" name="Google Shape;691;p30"/>
          <p:cNvGrpSpPr/>
          <p:nvPr/>
        </p:nvGrpSpPr>
        <p:grpSpPr>
          <a:xfrm>
            <a:off x="7933982" y="240910"/>
            <a:ext cx="963121" cy="713133"/>
            <a:chOff x="1998150" y="1816050"/>
            <a:chExt cx="2400600" cy="1777500"/>
          </a:xfrm>
        </p:grpSpPr>
        <p:sp>
          <p:nvSpPr>
            <p:cNvPr id="692" name="Google Shape;692;p30"/>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0"/>
          <p:cNvGrpSpPr/>
          <p:nvPr/>
        </p:nvGrpSpPr>
        <p:grpSpPr>
          <a:xfrm>
            <a:off x="178875" y="4192938"/>
            <a:ext cx="116100" cy="494850"/>
            <a:chOff x="7056200" y="1822150"/>
            <a:chExt cx="116100" cy="494850"/>
          </a:xfrm>
        </p:grpSpPr>
        <p:sp>
          <p:nvSpPr>
            <p:cNvPr id="697" name="Google Shape;697;p30"/>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5"/>
          <p:cNvSpPr txBox="1"/>
          <p:nvPr>
            <p:ph idx="1" type="body"/>
          </p:nvPr>
        </p:nvSpPr>
        <p:spPr>
          <a:xfrm>
            <a:off x="561300" y="1285875"/>
            <a:ext cx="7692900" cy="33240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b="1" sz="1700"/>
          </a:p>
          <a:p>
            <a:pPr indent="0" lvl="0" marL="241300" rtl="0" algn="l">
              <a:spcBef>
                <a:spcPts val="300"/>
              </a:spcBef>
              <a:spcAft>
                <a:spcPts val="0"/>
              </a:spcAft>
              <a:buNone/>
            </a:pPr>
            <a:r>
              <a:t/>
            </a:r>
            <a:endParaRPr b="1" sz="1100"/>
          </a:p>
        </p:txBody>
      </p:sp>
      <p:grpSp>
        <p:nvGrpSpPr>
          <p:cNvPr id="1253" name="Google Shape;1253;p75"/>
          <p:cNvGrpSpPr/>
          <p:nvPr/>
        </p:nvGrpSpPr>
        <p:grpSpPr>
          <a:xfrm>
            <a:off x="8260394" y="230493"/>
            <a:ext cx="795559" cy="686115"/>
            <a:chOff x="1998150" y="1816050"/>
            <a:chExt cx="2400600" cy="1777500"/>
          </a:xfrm>
        </p:grpSpPr>
        <p:sp>
          <p:nvSpPr>
            <p:cNvPr id="1254" name="Google Shape;1254;p75"/>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5"/>
          <p:cNvSpPr txBox="1"/>
          <p:nvPr/>
        </p:nvSpPr>
        <p:spPr>
          <a:xfrm>
            <a:off x="246750" y="916625"/>
            <a:ext cx="778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t/>
            </a:r>
            <a:endParaRPr>
              <a:latin typeface="Montserrat"/>
              <a:ea typeface="Montserrat"/>
              <a:cs typeface="Montserrat"/>
              <a:sym typeface="Montserrat"/>
            </a:endParaRPr>
          </a:p>
        </p:txBody>
      </p:sp>
      <p:pic>
        <p:nvPicPr>
          <p:cNvPr id="1259" name="Google Shape;1259;p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60" name="Google Shape;1260;p75"/>
          <p:cNvSpPr txBox="1"/>
          <p:nvPr/>
        </p:nvSpPr>
        <p:spPr>
          <a:xfrm>
            <a:off x="287275" y="205200"/>
            <a:ext cx="86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261" name="Google Shape;1261;p75"/>
          <p:cNvSpPr txBox="1"/>
          <p:nvPr/>
        </p:nvSpPr>
        <p:spPr>
          <a:xfrm>
            <a:off x="153300" y="296500"/>
            <a:ext cx="85089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dk1"/>
                </a:solidFill>
                <a:latin typeface="Montserrat"/>
                <a:ea typeface="Montserrat"/>
                <a:cs typeface="Montserrat"/>
                <a:sym typeface="Montserrat"/>
              </a:rPr>
              <a:t>Effect of Covid-19 Pandemic on loneliness and Social Media Usage</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76"/>
          <p:cNvSpPr txBox="1"/>
          <p:nvPr>
            <p:ph type="title"/>
          </p:nvPr>
        </p:nvSpPr>
        <p:spPr>
          <a:xfrm>
            <a:off x="183800" y="251225"/>
            <a:ext cx="77040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Montserrat"/>
                <a:ea typeface="Montserrat"/>
                <a:cs typeface="Montserrat"/>
                <a:sym typeface="Montserrat"/>
              </a:rPr>
              <a:t>Impact of covid-19</a:t>
            </a:r>
            <a:endParaRPr sz="2400">
              <a:latin typeface="Montserrat"/>
              <a:ea typeface="Montserrat"/>
              <a:cs typeface="Montserrat"/>
              <a:sym typeface="Montserrat"/>
            </a:endParaRPr>
          </a:p>
        </p:txBody>
      </p:sp>
      <p:sp>
        <p:nvSpPr>
          <p:cNvPr id="1267" name="Google Shape;1267;p76"/>
          <p:cNvSpPr txBox="1"/>
          <p:nvPr/>
        </p:nvSpPr>
        <p:spPr>
          <a:xfrm>
            <a:off x="713223" y="4037875"/>
            <a:ext cx="2626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Montserrat"/>
              <a:ea typeface="Montserrat"/>
              <a:cs typeface="Montserrat"/>
              <a:sym typeface="Montserrat"/>
            </a:endParaRPr>
          </a:p>
        </p:txBody>
      </p:sp>
      <p:sp>
        <p:nvSpPr>
          <p:cNvPr id="1268" name="Google Shape;1268;p76"/>
          <p:cNvSpPr txBox="1"/>
          <p:nvPr/>
        </p:nvSpPr>
        <p:spPr>
          <a:xfrm>
            <a:off x="3339874" y="4057475"/>
            <a:ext cx="5084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Montserrat"/>
              <a:ea typeface="Montserrat"/>
              <a:cs typeface="Montserrat"/>
              <a:sym typeface="Montserrat"/>
            </a:endParaRPr>
          </a:p>
        </p:txBody>
      </p:sp>
      <p:grpSp>
        <p:nvGrpSpPr>
          <p:cNvPr id="1269" name="Google Shape;1269;p76"/>
          <p:cNvGrpSpPr/>
          <p:nvPr/>
        </p:nvGrpSpPr>
        <p:grpSpPr>
          <a:xfrm>
            <a:off x="7887794" y="539510"/>
            <a:ext cx="963121" cy="713133"/>
            <a:chOff x="1998150" y="1816050"/>
            <a:chExt cx="2400600" cy="1777500"/>
          </a:xfrm>
        </p:grpSpPr>
        <p:sp>
          <p:nvSpPr>
            <p:cNvPr id="1270" name="Google Shape;1270;p76"/>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4" name="Google Shape;1274;p76"/>
          <p:cNvPicPr preferRelativeResize="0"/>
          <p:nvPr/>
        </p:nvPicPr>
        <p:blipFill>
          <a:blip r:embed="rId3">
            <a:alphaModFix/>
          </a:blip>
          <a:stretch>
            <a:fillRect/>
          </a:stretch>
        </p:blipFill>
        <p:spPr>
          <a:xfrm>
            <a:off x="574551" y="2053975"/>
            <a:ext cx="3903175" cy="2905175"/>
          </a:xfrm>
          <a:prstGeom prst="rect">
            <a:avLst/>
          </a:prstGeom>
          <a:noFill/>
          <a:ln>
            <a:noFill/>
          </a:ln>
        </p:spPr>
      </p:pic>
      <p:pic>
        <p:nvPicPr>
          <p:cNvPr id="1275" name="Google Shape;1275;p76"/>
          <p:cNvPicPr preferRelativeResize="0"/>
          <p:nvPr/>
        </p:nvPicPr>
        <p:blipFill>
          <a:blip r:embed="rId4">
            <a:alphaModFix/>
          </a:blip>
          <a:stretch>
            <a:fillRect/>
          </a:stretch>
        </p:blipFill>
        <p:spPr>
          <a:xfrm>
            <a:off x="5006675" y="2116813"/>
            <a:ext cx="3745200" cy="2842339"/>
          </a:xfrm>
          <a:prstGeom prst="rect">
            <a:avLst/>
          </a:prstGeom>
          <a:noFill/>
          <a:ln>
            <a:noFill/>
          </a:ln>
        </p:spPr>
      </p:pic>
      <p:sp>
        <p:nvSpPr>
          <p:cNvPr id="1276" name="Google Shape;1276;p76"/>
          <p:cNvSpPr txBox="1"/>
          <p:nvPr/>
        </p:nvSpPr>
        <p:spPr>
          <a:xfrm>
            <a:off x="683975" y="930200"/>
            <a:ext cx="704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think that their social media usage boosted during covid-19 are found to be more addicted to social media as well as they are more lonely.</a:t>
            </a:r>
            <a:endParaRPr>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77"/>
          <p:cNvSpPr txBox="1"/>
          <p:nvPr>
            <p:ph type="title"/>
          </p:nvPr>
        </p:nvSpPr>
        <p:spPr>
          <a:xfrm>
            <a:off x="720025" y="157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r>
              <a:rPr lang="en"/>
              <a:t>Limitations</a:t>
            </a:r>
            <a:r>
              <a:rPr lang="en"/>
              <a:t> and Further Studies</a:t>
            </a:r>
            <a:endParaRPr/>
          </a:p>
        </p:txBody>
      </p:sp>
      <p:sp>
        <p:nvSpPr>
          <p:cNvPr id="1282" name="Google Shape;1282;p77"/>
          <p:cNvSpPr txBox="1"/>
          <p:nvPr>
            <p:ph idx="1" type="body"/>
          </p:nvPr>
        </p:nvSpPr>
        <p:spPr>
          <a:xfrm>
            <a:off x="670825" y="832778"/>
            <a:ext cx="7802400" cy="306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en" sz="1500">
                <a:solidFill>
                  <a:srgbClr val="000000"/>
                </a:solidFill>
                <a:latin typeface="Times New Roman"/>
                <a:ea typeface="Times New Roman"/>
                <a:cs typeface="Times New Roman"/>
                <a:sym typeface="Times New Roman"/>
              </a:rPr>
              <a:t>Considering various factors such as demographic group, duration spent on social media, Student’s </a:t>
            </a:r>
            <a:r>
              <a:rPr lang="en" sz="1500">
                <a:solidFill>
                  <a:srgbClr val="000000"/>
                </a:solidFill>
                <a:latin typeface="Times New Roman"/>
                <a:ea typeface="Times New Roman"/>
                <a:cs typeface="Times New Roman"/>
                <a:sym typeface="Times New Roman"/>
              </a:rPr>
              <a:t>preferences</a:t>
            </a:r>
            <a:r>
              <a:rPr lang="en" sz="1500">
                <a:solidFill>
                  <a:srgbClr val="000000"/>
                </a:solidFill>
                <a:latin typeface="Times New Roman"/>
                <a:ea typeface="Times New Roman"/>
                <a:cs typeface="Times New Roman"/>
                <a:sym typeface="Times New Roman"/>
              </a:rPr>
              <a:t>, introvertedness and covid-19 impact, a scientific study on social media and loneliness is displayed.</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solidFill>
                  <a:srgbClr val="000000"/>
                </a:solidFill>
                <a:latin typeface="Times New Roman"/>
                <a:ea typeface="Times New Roman"/>
                <a:cs typeface="Times New Roman"/>
                <a:sym typeface="Times New Roman"/>
              </a:rPr>
              <a:t>From above discussion, a overall result can be concluded that social media has harsh impact on loneliness.</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p:txBody>
      </p:sp>
      <p:sp>
        <p:nvSpPr>
          <p:cNvPr id="1283" name="Google Shape;1283;p77"/>
          <p:cNvSpPr txBox="1"/>
          <p:nvPr/>
        </p:nvSpPr>
        <p:spPr>
          <a:xfrm>
            <a:off x="670825" y="2017650"/>
            <a:ext cx="770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Limitations</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Due to less amount of survey data available for some groups like 4th year whose loneliness scale is in between 61-80, we have to consider result as outliers in some cases.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Survey data available for IITs Engineering Students only.</a:t>
            </a:r>
            <a:endParaRPr sz="1500">
              <a:latin typeface="Times New Roman"/>
              <a:ea typeface="Times New Roman"/>
              <a:cs typeface="Times New Roman"/>
              <a:sym typeface="Times New Roman"/>
            </a:endParaRPr>
          </a:p>
        </p:txBody>
      </p:sp>
      <p:sp>
        <p:nvSpPr>
          <p:cNvPr id="1284" name="Google Shape;1284;p77"/>
          <p:cNvSpPr txBox="1"/>
          <p:nvPr/>
        </p:nvSpPr>
        <p:spPr>
          <a:xfrm>
            <a:off x="621625" y="3173650"/>
            <a:ext cx="7802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Further Studies</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This Survey can be further enhanced to other age groups and educational background and a further analysis on social media and loneliness can be carried out.</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This Kind of survey may help WHO and National Institute of Health for carrying various initiative as they consider social connection as essential for our mental health and well-beings.</a:t>
            </a:r>
            <a:endParaRPr sz="1500">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78"/>
          <p:cNvGrpSpPr/>
          <p:nvPr/>
        </p:nvGrpSpPr>
        <p:grpSpPr>
          <a:xfrm>
            <a:off x="5947302" y="2247358"/>
            <a:ext cx="1880630" cy="1392493"/>
            <a:chOff x="1998150" y="1816050"/>
            <a:chExt cx="2400600" cy="1777500"/>
          </a:xfrm>
        </p:grpSpPr>
        <p:sp>
          <p:nvSpPr>
            <p:cNvPr id="1290" name="Google Shape;1290;p78"/>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8"/>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78"/>
          <p:cNvSpPr txBox="1"/>
          <p:nvPr/>
        </p:nvSpPr>
        <p:spPr>
          <a:xfrm>
            <a:off x="2917425" y="223725"/>
            <a:ext cx="500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References</a:t>
            </a:r>
            <a:endParaRPr b="1" sz="3000">
              <a:latin typeface="Times New Roman"/>
              <a:ea typeface="Times New Roman"/>
              <a:cs typeface="Times New Roman"/>
              <a:sym typeface="Times New Roman"/>
            </a:endParaRPr>
          </a:p>
        </p:txBody>
      </p:sp>
      <p:sp>
        <p:nvSpPr>
          <p:cNvPr id="1295" name="Google Shape;1295;p78"/>
          <p:cNvSpPr txBox="1"/>
          <p:nvPr/>
        </p:nvSpPr>
        <p:spPr>
          <a:xfrm>
            <a:off x="781175" y="1177225"/>
            <a:ext cx="50610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3"/>
              </a:rPr>
              <a:t>www.shutterstock.com</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4"/>
              </a:rPr>
              <a:t>https://blocksurvey.io/calculator/bergen-social-media-addiction-scale#bsmas--how-it-works</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u="sng">
                <a:solidFill>
                  <a:schemeClr val="hlink"/>
                </a:solidFill>
                <a:latin typeface="Times New Roman"/>
                <a:ea typeface="Times New Roman"/>
                <a:cs typeface="Times New Roman"/>
                <a:sym typeface="Times New Roman"/>
                <a:hlinkClick r:id="rId5"/>
              </a:rPr>
              <a:t>https://www.forbes.com/sites/traversmark/2023/01/21/are-you-suffering-from-social-media-induced-loneliness/?sh=41e3021a1431</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https://images.google.com/</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79"/>
          <p:cNvSpPr txBox="1"/>
          <p:nvPr>
            <p:ph type="title"/>
          </p:nvPr>
        </p:nvSpPr>
        <p:spPr>
          <a:xfrm>
            <a:off x="615375" y="1693875"/>
            <a:ext cx="4768200" cy="15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latin typeface="Times New Roman"/>
                <a:ea typeface="Times New Roman"/>
                <a:cs typeface="Times New Roman"/>
                <a:sym typeface="Times New Roman"/>
              </a:rPr>
              <a:t>Thanks!</a:t>
            </a:r>
            <a:endParaRPr sz="7500">
              <a:latin typeface="Times New Roman"/>
              <a:ea typeface="Times New Roman"/>
              <a:cs typeface="Times New Roman"/>
              <a:sym typeface="Times New Roman"/>
            </a:endParaRPr>
          </a:p>
        </p:txBody>
      </p:sp>
      <p:pic>
        <p:nvPicPr>
          <p:cNvPr id="1301" name="Google Shape;1301;p79"/>
          <p:cNvPicPr preferRelativeResize="0"/>
          <p:nvPr>
            <p:ph idx="2" type="pic"/>
          </p:nvPr>
        </p:nvPicPr>
        <p:blipFill rotWithShape="1">
          <a:blip r:embed="rId3">
            <a:alphaModFix/>
          </a:blip>
          <a:srcRect b="0" l="2199" r="2189" t="0"/>
          <a:stretch/>
        </p:blipFill>
        <p:spPr>
          <a:xfrm>
            <a:off x="5934575" y="539500"/>
            <a:ext cx="2637001" cy="4132198"/>
          </a:xfrm>
          <a:prstGeom prst="rect">
            <a:avLst/>
          </a:prstGeom>
        </p:spPr>
      </p:pic>
      <p:grpSp>
        <p:nvGrpSpPr>
          <p:cNvPr id="1302" name="Google Shape;1302;p79"/>
          <p:cNvGrpSpPr/>
          <p:nvPr/>
        </p:nvGrpSpPr>
        <p:grpSpPr>
          <a:xfrm>
            <a:off x="4090432" y="842710"/>
            <a:ext cx="963121" cy="713133"/>
            <a:chOff x="1998150" y="1816050"/>
            <a:chExt cx="2400600" cy="1777500"/>
          </a:xfrm>
        </p:grpSpPr>
        <p:sp>
          <p:nvSpPr>
            <p:cNvPr id="1303" name="Google Shape;1303;p79"/>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9"/>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9"/>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79"/>
          <p:cNvGrpSpPr/>
          <p:nvPr/>
        </p:nvGrpSpPr>
        <p:grpSpPr>
          <a:xfrm>
            <a:off x="5485100" y="4263388"/>
            <a:ext cx="116100" cy="494850"/>
            <a:chOff x="7056200" y="1822150"/>
            <a:chExt cx="116100" cy="494850"/>
          </a:xfrm>
        </p:grpSpPr>
        <p:sp>
          <p:nvSpPr>
            <p:cNvPr id="1308" name="Google Shape;1308;p79"/>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9"/>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9"/>
          <p:cNvGrpSpPr/>
          <p:nvPr/>
        </p:nvGrpSpPr>
        <p:grpSpPr>
          <a:xfrm flipH="1" rot="5400000">
            <a:off x="1086678" y="4038415"/>
            <a:ext cx="186369" cy="944776"/>
            <a:chOff x="3269375" y="237825"/>
            <a:chExt cx="1031375" cy="5228425"/>
          </a:xfrm>
        </p:grpSpPr>
        <p:sp>
          <p:nvSpPr>
            <p:cNvPr id="1312" name="Google Shape;1312;p79"/>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6" name="Google Shape;1336;p79"/>
          <p:cNvPicPr preferRelativeResize="0"/>
          <p:nvPr/>
        </p:nvPicPr>
        <p:blipFill rotWithShape="1">
          <a:blip r:embed="rId4">
            <a:alphaModFix/>
          </a:blip>
          <a:srcRect b="34234" l="29671" r="29666" t="35347"/>
          <a:stretch/>
        </p:blipFill>
        <p:spPr>
          <a:xfrm>
            <a:off x="-25"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1"/>
          <p:cNvSpPr txBox="1"/>
          <p:nvPr>
            <p:ph type="title"/>
          </p:nvPr>
        </p:nvSpPr>
        <p:spPr>
          <a:xfrm>
            <a:off x="294000" y="678400"/>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7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ctr">
              <a:spcBef>
                <a:spcPts val="0"/>
              </a:spcBef>
              <a:spcAft>
                <a:spcPts val="0"/>
              </a:spcAft>
              <a:buNone/>
            </a:pPr>
            <a:r>
              <a:rPr lang="en" sz="7200">
                <a:latin typeface="Times New Roman"/>
                <a:ea typeface="Times New Roman"/>
                <a:cs typeface="Times New Roman"/>
                <a:sym typeface="Times New Roman"/>
              </a:rPr>
              <a:t>DATASET</a:t>
            </a:r>
            <a:endParaRPr sz="7200">
              <a:latin typeface="Times New Roman"/>
              <a:ea typeface="Times New Roman"/>
              <a:cs typeface="Times New Roman"/>
              <a:sym typeface="Times New Roman"/>
            </a:endParaRPr>
          </a:p>
        </p:txBody>
      </p:sp>
      <p:grpSp>
        <p:nvGrpSpPr>
          <p:cNvPr id="705" name="Google Shape;705;p31"/>
          <p:cNvGrpSpPr/>
          <p:nvPr/>
        </p:nvGrpSpPr>
        <p:grpSpPr>
          <a:xfrm>
            <a:off x="7933982" y="240910"/>
            <a:ext cx="963121" cy="713133"/>
            <a:chOff x="1998150" y="1816050"/>
            <a:chExt cx="2400600" cy="1777500"/>
          </a:xfrm>
        </p:grpSpPr>
        <p:sp>
          <p:nvSpPr>
            <p:cNvPr id="706" name="Google Shape;706;p31"/>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31"/>
          <p:cNvGrpSpPr/>
          <p:nvPr/>
        </p:nvGrpSpPr>
        <p:grpSpPr>
          <a:xfrm>
            <a:off x="178875" y="4192938"/>
            <a:ext cx="116100" cy="494850"/>
            <a:chOff x="7056200" y="1822150"/>
            <a:chExt cx="116100" cy="494850"/>
          </a:xfrm>
        </p:grpSpPr>
        <p:sp>
          <p:nvSpPr>
            <p:cNvPr id="711" name="Google Shape;711;p31"/>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Dataset at a glance</a:t>
            </a:r>
            <a:endParaRPr>
              <a:latin typeface="Times New Roman"/>
              <a:ea typeface="Times New Roman"/>
              <a:cs typeface="Times New Roman"/>
              <a:sym typeface="Times New Roman"/>
            </a:endParaRPr>
          </a:p>
        </p:txBody>
      </p:sp>
      <p:grpSp>
        <p:nvGrpSpPr>
          <p:cNvPr id="719" name="Google Shape;719;p32"/>
          <p:cNvGrpSpPr/>
          <p:nvPr/>
        </p:nvGrpSpPr>
        <p:grpSpPr>
          <a:xfrm>
            <a:off x="768850" y="4109138"/>
            <a:ext cx="116100" cy="494850"/>
            <a:chOff x="7056200" y="1822150"/>
            <a:chExt cx="116100" cy="494850"/>
          </a:xfrm>
        </p:grpSpPr>
        <p:sp>
          <p:nvSpPr>
            <p:cNvPr id="720" name="Google Shape;720;p32"/>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3" name="Google Shape;723;p32"/>
          <p:cNvCxnSpPr/>
          <p:nvPr/>
        </p:nvCxnSpPr>
        <p:spPr>
          <a:xfrm>
            <a:off x="3219950" y="1782350"/>
            <a:ext cx="880200" cy="880200"/>
          </a:xfrm>
          <a:prstGeom prst="straightConnector1">
            <a:avLst/>
          </a:prstGeom>
          <a:noFill/>
          <a:ln cap="flat" cmpd="sng" w="9525">
            <a:solidFill>
              <a:schemeClr val="dk2"/>
            </a:solidFill>
            <a:prstDash val="solid"/>
            <a:round/>
            <a:headEnd len="med" w="med" type="none"/>
            <a:tailEnd len="med" w="med" type="none"/>
          </a:ln>
        </p:spPr>
      </p:cxnSp>
      <p:sp>
        <p:nvSpPr>
          <p:cNvPr id="724" name="Google Shape;724;p32"/>
          <p:cNvSpPr txBox="1"/>
          <p:nvPr/>
        </p:nvSpPr>
        <p:spPr>
          <a:xfrm>
            <a:off x="720000" y="1217113"/>
            <a:ext cx="748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conducted our survey on 329 participants out of which:</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76.96% are males while 23.04% are females.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26.47% are 19-years old, 34.56% are 20-years old, 28.68% are 21-years old, 8.09% are 22-years old and 2.21% are 23-years old.</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28.62% belong to 1st year, 14.14% belong to 2nd year, 52.30% belong to 3rd year, 4.93% belong to 4th year.</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pic>
        <p:nvPicPr>
          <p:cNvPr id="725" name="Google Shape;725;p32"/>
          <p:cNvPicPr preferRelativeResize="0"/>
          <p:nvPr/>
        </p:nvPicPr>
        <p:blipFill>
          <a:blip r:embed="rId3">
            <a:alphaModFix/>
          </a:blip>
          <a:stretch>
            <a:fillRect/>
          </a:stretch>
        </p:blipFill>
        <p:spPr>
          <a:xfrm>
            <a:off x="1189725" y="2894000"/>
            <a:ext cx="1967475" cy="2100576"/>
          </a:xfrm>
          <a:prstGeom prst="rect">
            <a:avLst/>
          </a:prstGeom>
          <a:noFill/>
          <a:ln>
            <a:noFill/>
          </a:ln>
        </p:spPr>
      </p:pic>
      <p:pic>
        <p:nvPicPr>
          <p:cNvPr id="726" name="Google Shape;726;p32"/>
          <p:cNvPicPr preferRelativeResize="0"/>
          <p:nvPr/>
        </p:nvPicPr>
        <p:blipFill>
          <a:blip r:embed="rId4">
            <a:alphaModFix/>
          </a:blip>
          <a:stretch>
            <a:fillRect/>
          </a:stretch>
        </p:blipFill>
        <p:spPr>
          <a:xfrm>
            <a:off x="3567875" y="2894000"/>
            <a:ext cx="1967475" cy="2100575"/>
          </a:xfrm>
          <a:prstGeom prst="rect">
            <a:avLst/>
          </a:prstGeom>
          <a:noFill/>
          <a:ln>
            <a:noFill/>
          </a:ln>
        </p:spPr>
      </p:pic>
      <p:pic>
        <p:nvPicPr>
          <p:cNvPr id="727" name="Google Shape;727;p32"/>
          <p:cNvPicPr preferRelativeResize="0"/>
          <p:nvPr/>
        </p:nvPicPr>
        <p:blipFill>
          <a:blip r:embed="rId5">
            <a:alphaModFix/>
          </a:blip>
          <a:stretch>
            <a:fillRect/>
          </a:stretch>
        </p:blipFill>
        <p:spPr>
          <a:xfrm>
            <a:off x="5946025" y="2894025"/>
            <a:ext cx="1967475" cy="210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3"/>
          <p:cNvSpPr txBox="1"/>
          <p:nvPr>
            <p:ph type="title"/>
          </p:nvPr>
        </p:nvSpPr>
        <p:spPr>
          <a:xfrm>
            <a:off x="178875" y="-314075"/>
            <a:ext cx="8556000" cy="182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7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7200">
              <a:latin typeface="Times New Roman"/>
              <a:ea typeface="Times New Roman"/>
              <a:cs typeface="Times New Roman"/>
              <a:sym typeface="Times New Roman"/>
            </a:endParaRPr>
          </a:p>
          <a:p>
            <a:pPr indent="0" lvl="0" marL="0" rtl="0" algn="ctr">
              <a:spcBef>
                <a:spcPts val="0"/>
              </a:spcBef>
              <a:spcAft>
                <a:spcPts val="0"/>
              </a:spcAft>
              <a:buNone/>
            </a:pPr>
            <a:r>
              <a:rPr lang="en" sz="7200">
                <a:latin typeface="Times New Roman"/>
                <a:ea typeface="Times New Roman"/>
                <a:cs typeface="Times New Roman"/>
                <a:sym typeface="Times New Roman"/>
              </a:rPr>
              <a:t>Survey Description</a:t>
            </a:r>
            <a:endParaRPr sz="7200">
              <a:latin typeface="Times New Roman"/>
              <a:ea typeface="Times New Roman"/>
              <a:cs typeface="Times New Roman"/>
              <a:sym typeface="Times New Roman"/>
            </a:endParaRPr>
          </a:p>
        </p:txBody>
      </p:sp>
      <p:grpSp>
        <p:nvGrpSpPr>
          <p:cNvPr id="733" name="Google Shape;733;p33"/>
          <p:cNvGrpSpPr/>
          <p:nvPr/>
        </p:nvGrpSpPr>
        <p:grpSpPr>
          <a:xfrm>
            <a:off x="7933982" y="240910"/>
            <a:ext cx="963121" cy="713133"/>
            <a:chOff x="1998150" y="1816050"/>
            <a:chExt cx="2400600" cy="1777500"/>
          </a:xfrm>
        </p:grpSpPr>
        <p:sp>
          <p:nvSpPr>
            <p:cNvPr id="734" name="Google Shape;734;p33"/>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3"/>
          <p:cNvGrpSpPr/>
          <p:nvPr/>
        </p:nvGrpSpPr>
        <p:grpSpPr>
          <a:xfrm>
            <a:off x="178875" y="4192938"/>
            <a:ext cx="116100" cy="494850"/>
            <a:chOff x="7056200" y="1822150"/>
            <a:chExt cx="116100" cy="494850"/>
          </a:xfrm>
        </p:grpSpPr>
        <p:sp>
          <p:nvSpPr>
            <p:cNvPr id="739" name="Google Shape;739;p33"/>
            <p:cNvSpPr/>
            <p:nvPr/>
          </p:nvSpPr>
          <p:spPr>
            <a:xfrm>
              <a:off x="7056200" y="182215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7056200" y="2011525"/>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7056200" y="2200900"/>
              <a:ext cx="116100" cy="116100"/>
            </a:xfrm>
            <a:prstGeom prst="star4">
              <a:avLst>
                <a:gd fmla="val 238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4"/>
          <p:cNvSpPr txBox="1"/>
          <p:nvPr>
            <p:ph type="title"/>
          </p:nvPr>
        </p:nvSpPr>
        <p:spPr>
          <a:xfrm>
            <a:off x="28654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Survey Form</a:t>
            </a:r>
            <a:endParaRPr>
              <a:latin typeface="Times New Roman"/>
              <a:ea typeface="Times New Roman"/>
              <a:cs typeface="Times New Roman"/>
              <a:sym typeface="Times New Roman"/>
            </a:endParaRPr>
          </a:p>
        </p:txBody>
      </p:sp>
      <p:sp>
        <p:nvSpPr>
          <p:cNvPr id="747" name="Google Shape;747;p34"/>
          <p:cNvSpPr txBox="1"/>
          <p:nvPr>
            <p:ph idx="1" type="subTitle"/>
          </p:nvPr>
        </p:nvSpPr>
        <p:spPr>
          <a:xfrm>
            <a:off x="944775" y="2369875"/>
            <a:ext cx="23409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In first section, we put some self designed questions to get an estimate of the level of addiction that students had.</a:t>
            </a:r>
            <a:endParaRPr sz="14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sz="1400">
              <a:latin typeface="Times New Roman"/>
              <a:ea typeface="Times New Roman"/>
              <a:cs typeface="Times New Roman"/>
              <a:sym typeface="Times New Roman"/>
            </a:endParaRPr>
          </a:p>
        </p:txBody>
      </p:sp>
      <p:sp>
        <p:nvSpPr>
          <p:cNvPr id="748" name="Google Shape;748;p34"/>
          <p:cNvSpPr txBox="1"/>
          <p:nvPr>
            <p:ph idx="2" type="subTitle"/>
          </p:nvPr>
        </p:nvSpPr>
        <p:spPr>
          <a:xfrm>
            <a:off x="4953025" y="2369875"/>
            <a:ext cx="2988900" cy="11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In second section, we put two standard tests taken from internet. One for measuring </a:t>
            </a:r>
            <a:r>
              <a:rPr b="1" lang="en" sz="1400">
                <a:latin typeface="Times New Roman"/>
                <a:ea typeface="Times New Roman"/>
                <a:cs typeface="Times New Roman"/>
                <a:sym typeface="Times New Roman"/>
              </a:rPr>
              <a:t>Social media addiction</a:t>
            </a:r>
            <a:r>
              <a:rPr lang="en" sz="1400">
                <a:latin typeface="Times New Roman"/>
                <a:ea typeface="Times New Roman"/>
                <a:cs typeface="Times New Roman"/>
                <a:sym typeface="Times New Roman"/>
              </a:rPr>
              <a:t> and other for measuring </a:t>
            </a:r>
            <a:r>
              <a:rPr b="1" lang="en" sz="1400">
                <a:latin typeface="Times New Roman"/>
                <a:ea typeface="Times New Roman"/>
                <a:cs typeface="Times New Roman"/>
                <a:sym typeface="Times New Roman"/>
              </a:rPr>
              <a:t>loneliness</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sp>
        <p:nvSpPr>
          <p:cNvPr id="749" name="Google Shape;749;p34"/>
          <p:cNvSpPr txBox="1"/>
          <p:nvPr>
            <p:ph idx="7" type="subTitle"/>
          </p:nvPr>
        </p:nvSpPr>
        <p:spPr>
          <a:xfrm>
            <a:off x="944775" y="1798838"/>
            <a:ext cx="23409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Section 1</a:t>
            </a:r>
            <a:endParaRPr>
              <a:latin typeface="Times New Roman"/>
              <a:ea typeface="Times New Roman"/>
              <a:cs typeface="Times New Roman"/>
              <a:sym typeface="Times New Roman"/>
            </a:endParaRPr>
          </a:p>
        </p:txBody>
      </p:sp>
      <p:sp>
        <p:nvSpPr>
          <p:cNvPr id="750" name="Google Shape;750;p34"/>
          <p:cNvSpPr txBox="1"/>
          <p:nvPr>
            <p:ph idx="8" type="subTitle"/>
          </p:nvPr>
        </p:nvSpPr>
        <p:spPr>
          <a:xfrm>
            <a:off x="5168396" y="1798838"/>
            <a:ext cx="2332500" cy="3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Section 2</a:t>
            </a:r>
            <a:endParaRPr>
              <a:latin typeface="Times New Roman"/>
              <a:ea typeface="Times New Roman"/>
              <a:cs typeface="Times New Roman"/>
              <a:sym typeface="Times New Roman"/>
            </a:endParaRPr>
          </a:p>
        </p:txBody>
      </p:sp>
      <p:grpSp>
        <p:nvGrpSpPr>
          <p:cNvPr id="751" name="Google Shape;751;p34"/>
          <p:cNvGrpSpPr/>
          <p:nvPr/>
        </p:nvGrpSpPr>
        <p:grpSpPr>
          <a:xfrm>
            <a:off x="7851632" y="374810"/>
            <a:ext cx="963121" cy="713133"/>
            <a:chOff x="1998150" y="1816050"/>
            <a:chExt cx="2400600" cy="1777500"/>
          </a:xfrm>
        </p:grpSpPr>
        <p:sp>
          <p:nvSpPr>
            <p:cNvPr id="752" name="Google Shape;752;p34"/>
            <p:cNvSpPr/>
            <p:nvPr/>
          </p:nvSpPr>
          <p:spPr>
            <a:xfrm>
              <a:off x="19981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621250" y="1816050"/>
              <a:ext cx="1777500" cy="177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266925" y="1962650"/>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989575" y="3349325"/>
              <a:ext cx="116100" cy="11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4"/>
          <p:cNvGrpSpPr/>
          <p:nvPr/>
        </p:nvGrpSpPr>
        <p:grpSpPr>
          <a:xfrm flipH="1" rot="5400000">
            <a:off x="379203" y="4055890"/>
            <a:ext cx="186369" cy="944776"/>
            <a:chOff x="3269375" y="237825"/>
            <a:chExt cx="1031375" cy="5228425"/>
          </a:xfrm>
        </p:grpSpPr>
        <p:sp>
          <p:nvSpPr>
            <p:cNvPr id="757" name="Google Shape;757;p34"/>
            <p:cNvSpPr/>
            <p:nvPr/>
          </p:nvSpPr>
          <p:spPr>
            <a:xfrm>
              <a:off x="3487875" y="2205675"/>
              <a:ext cx="264400" cy="375325"/>
            </a:xfrm>
            <a:custGeom>
              <a:rect b="b" l="l" r="r" t="t"/>
              <a:pathLst>
                <a:path extrusionOk="0" h="15013" w="10576">
                  <a:moveTo>
                    <a:pt x="10576" y="1"/>
                  </a:moveTo>
                  <a:cubicBezTo>
                    <a:pt x="7355" y="3040"/>
                    <a:pt x="3951" y="5957"/>
                    <a:pt x="913" y="9299"/>
                  </a:cubicBezTo>
                  <a:cubicBezTo>
                    <a:pt x="183" y="10089"/>
                    <a:pt x="1" y="12095"/>
                    <a:pt x="487" y="13250"/>
                  </a:cubicBezTo>
                  <a:cubicBezTo>
                    <a:pt x="1095" y="14283"/>
                    <a:pt x="2250" y="14951"/>
                    <a:pt x="3526" y="15012"/>
                  </a:cubicBezTo>
                  <a:cubicBezTo>
                    <a:pt x="4681" y="14830"/>
                    <a:pt x="6382" y="13797"/>
                    <a:pt x="6808" y="12703"/>
                  </a:cubicBezTo>
                  <a:cubicBezTo>
                    <a:pt x="8327" y="8509"/>
                    <a:pt x="9421" y="4133"/>
                    <a:pt x="10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3819100" y="2205675"/>
              <a:ext cx="265925" cy="373800"/>
            </a:xfrm>
            <a:custGeom>
              <a:rect b="b" l="l" r="r" t="t"/>
              <a:pathLst>
                <a:path extrusionOk="0" h="14952" w="10637">
                  <a:moveTo>
                    <a:pt x="1" y="1"/>
                  </a:moveTo>
                  <a:cubicBezTo>
                    <a:pt x="1216" y="4073"/>
                    <a:pt x="2249" y="8388"/>
                    <a:pt x="3769" y="12520"/>
                  </a:cubicBezTo>
                  <a:cubicBezTo>
                    <a:pt x="4376" y="13736"/>
                    <a:pt x="5531" y="14647"/>
                    <a:pt x="6929" y="14951"/>
                  </a:cubicBezTo>
                  <a:cubicBezTo>
                    <a:pt x="8205" y="14951"/>
                    <a:pt x="9481" y="14283"/>
                    <a:pt x="10211" y="13189"/>
                  </a:cubicBezTo>
                  <a:cubicBezTo>
                    <a:pt x="10636" y="11852"/>
                    <a:pt x="10454" y="10393"/>
                    <a:pt x="9664" y="9239"/>
                  </a:cubicBezTo>
                  <a:cubicBezTo>
                    <a:pt x="6625" y="5957"/>
                    <a:pt x="3222" y="30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3487875" y="3128925"/>
              <a:ext cx="265925" cy="380400"/>
            </a:xfrm>
            <a:custGeom>
              <a:rect b="b" l="l" r="r" t="t"/>
              <a:pathLst>
                <a:path extrusionOk="0" h="15216" w="10637">
                  <a:moveTo>
                    <a:pt x="3403" y="1"/>
                  </a:moveTo>
                  <a:cubicBezTo>
                    <a:pt x="2381" y="1"/>
                    <a:pt x="706" y="949"/>
                    <a:pt x="426" y="1845"/>
                  </a:cubicBezTo>
                  <a:cubicBezTo>
                    <a:pt x="1" y="3243"/>
                    <a:pt x="305" y="4762"/>
                    <a:pt x="1156" y="5978"/>
                  </a:cubicBezTo>
                  <a:cubicBezTo>
                    <a:pt x="4073" y="9138"/>
                    <a:pt x="7294" y="11994"/>
                    <a:pt x="10636" y="15215"/>
                  </a:cubicBezTo>
                  <a:cubicBezTo>
                    <a:pt x="9421" y="11083"/>
                    <a:pt x="8388" y="6768"/>
                    <a:pt x="6868" y="2635"/>
                  </a:cubicBezTo>
                  <a:cubicBezTo>
                    <a:pt x="6261" y="1359"/>
                    <a:pt x="5045" y="386"/>
                    <a:pt x="3647" y="22"/>
                  </a:cubicBezTo>
                  <a:cubicBezTo>
                    <a:pt x="3571" y="7"/>
                    <a:pt x="3489" y="1"/>
                    <a:pt x="3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3819100" y="3123750"/>
              <a:ext cx="284150" cy="377975"/>
            </a:xfrm>
            <a:custGeom>
              <a:rect b="b" l="l" r="r" t="t"/>
              <a:pathLst>
                <a:path extrusionOk="0" h="15119" w="11366">
                  <a:moveTo>
                    <a:pt x="7067" y="1"/>
                  </a:moveTo>
                  <a:cubicBezTo>
                    <a:pt x="5686" y="1"/>
                    <a:pt x="4369" y="716"/>
                    <a:pt x="3890" y="2113"/>
                  </a:cubicBezTo>
                  <a:cubicBezTo>
                    <a:pt x="2432" y="6549"/>
                    <a:pt x="1216" y="11046"/>
                    <a:pt x="1" y="15118"/>
                  </a:cubicBezTo>
                  <a:cubicBezTo>
                    <a:pt x="3222" y="12140"/>
                    <a:pt x="6686" y="9102"/>
                    <a:pt x="9846" y="5759"/>
                  </a:cubicBezTo>
                  <a:cubicBezTo>
                    <a:pt x="11365" y="4240"/>
                    <a:pt x="11001" y="1687"/>
                    <a:pt x="9178" y="593"/>
                  </a:cubicBezTo>
                  <a:cubicBezTo>
                    <a:pt x="8530" y="197"/>
                    <a:pt x="7790" y="1"/>
                    <a:pt x="70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466625" y="754700"/>
              <a:ext cx="288700" cy="385100"/>
            </a:xfrm>
            <a:custGeom>
              <a:rect b="b" l="l" r="r" t="t"/>
              <a:pathLst>
                <a:path extrusionOk="0" h="15404" w="11548">
                  <a:moveTo>
                    <a:pt x="11547" y="0"/>
                  </a:moveTo>
                  <a:lnTo>
                    <a:pt x="11547" y="0"/>
                  </a:lnTo>
                  <a:cubicBezTo>
                    <a:pt x="8326" y="3100"/>
                    <a:pt x="5166" y="6017"/>
                    <a:pt x="2066" y="9056"/>
                  </a:cubicBezTo>
                  <a:cubicBezTo>
                    <a:pt x="790" y="10332"/>
                    <a:pt x="0" y="11973"/>
                    <a:pt x="1155" y="13492"/>
                  </a:cubicBezTo>
                  <a:cubicBezTo>
                    <a:pt x="2006" y="14465"/>
                    <a:pt x="3160" y="15194"/>
                    <a:pt x="4497" y="15376"/>
                  </a:cubicBezTo>
                  <a:cubicBezTo>
                    <a:pt x="4641" y="15395"/>
                    <a:pt x="4780" y="15404"/>
                    <a:pt x="4914" y="15404"/>
                  </a:cubicBezTo>
                  <a:cubicBezTo>
                    <a:pt x="6536" y="15404"/>
                    <a:pt x="7452" y="14087"/>
                    <a:pt x="7901" y="12459"/>
                  </a:cubicBezTo>
                  <a:cubicBezTo>
                    <a:pt x="9055" y="8387"/>
                    <a:pt x="10271" y="4315"/>
                    <a:pt x="115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484850" y="4571325"/>
              <a:ext cx="267425" cy="373775"/>
            </a:xfrm>
            <a:custGeom>
              <a:rect b="b" l="l" r="r" t="t"/>
              <a:pathLst>
                <a:path extrusionOk="0" h="14951" w="10697">
                  <a:moveTo>
                    <a:pt x="3768" y="0"/>
                  </a:moveTo>
                  <a:cubicBezTo>
                    <a:pt x="2431" y="61"/>
                    <a:pt x="1216" y="730"/>
                    <a:pt x="487" y="1824"/>
                  </a:cubicBezTo>
                  <a:cubicBezTo>
                    <a:pt x="0" y="3100"/>
                    <a:pt x="183" y="4498"/>
                    <a:pt x="912" y="5592"/>
                  </a:cubicBezTo>
                  <a:cubicBezTo>
                    <a:pt x="4072" y="8934"/>
                    <a:pt x="7476" y="11912"/>
                    <a:pt x="10697" y="14951"/>
                  </a:cubicBezTo>
                  <a:cubicBezTo>
                    <a:pt x="9481" y="10879"/>
                    <a:pt x="8387" y="6443"/>
                    <a:pt x="6868" y="2128"/>
                  </a:cubicBezTo>
                  <a:cubicBezTo>
                    <a:pt x="6199" y="973"/>
                    <a:pt x="5045" y="183"/>
                    <a:pt x="37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3465100" y="237825"/>
              <a:ext cx="285650" cy="375600"/>
            </a:xfrm>
            <a:custGeom>
              <a:rect b="b" l="l" r="r" t="t"/>
              <a:pathLst>
                <a:path extrusionOk="0" h="15024" w="11426">
                  <a:moveTo>
                    <a:pt x="4380" y="1"/>
                  </a:moveTo>
                  <a:cubicBezTo>
                    <a:pt x="3736" y="1"/>
                    <a:pt x="3081" y="179"/>
                    <a:pt x="2492" y="559"/>
                  </a:cubicBezTo>
                  <a:cubicBezTo>
                    <a:pt x="669" y="1714"/>
                    <a:pt x="0" y="4084"/>
                    <a:pt x="1520" y="5664"/>
                  </a:cubicBezTo>
                  <a:cubicBezTo>
                    <a:pt x="4741" y="9007"/>
                    <a:pt x="8266" y="12045"/>
                    <a:pt x="11426" y="15023"/>
                  </a:cubicBezTo>
                  <a:cubicBezTo>
                    <a:pt x="10271" y="11073"/>
                    <a:pt x="9116" y="6636"/>
                    <a:pt x="7658" y="2321"/>
                  </a:cubicBezTo>
                  <a:cubicBezTo>
                    <a:pt x="7157" y="860"/>
                    <a:pt x="5795" y="1"/>
                    <a:pt x="4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3816075" y="750125"/>
              <a:ext cx="268950" cy="387475"/>
            </a:xfrm>
            <a:custGeom>
              <a:rect b="b" l="l" r="r" t="t"/>
              <a:pathLst>
                <a:path extrusionOk="0" h="15499" w="10758">
                  <a:moveTo>
                    <a:pt x="0" y="1"/>
                  </a:moveTo>
                  <a:lnTo>
                    <a:pt x="0" y="1"/>
                  </a:lnTo>
                  <a:cubicBezTo>
                    <a:pt x="1276" y="4559"/>
                    <a:pt x="2370" y="8813"/>
                    <a:pt x="3829" y="12946"/>
                  </a:cubicBezTo>
                  <a:cubicBezTo>
                    <a:pt x="4437" y="14222"/>
                    <a:pt x="5591" y="15195"/>
                    <a:pt x="6928" y="15498"/>
                  </a:cubicBezTo>
                  <a:cubicBezTo>
                    <a:pt x="8326" y="15438"/>
                    <a:pt x="9602" y="14708"/>
                    <a:pt x="10392" y="13554"/>
                  </a:cubicBezTo>
                  <a:cubicBezTo>
                    <a:pt x="10757" y="12217"/>
                    <a:pt x="10514" y="10758"/>
                    <a:pt x="9724" y="9603"/>
                  </a:cubicBezTo>
                  <a:cubicBezTo>
                    <a:pt x="6807" y="6321"/>
                    <a:pt x="3464" y="340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3269375" y="2044350"/>
              <a:ext cx="438850" cy="177925"/>
            </a:xfrm>
            <a:custGeom>
              <a:rect b="b" l="l" r="r" t="t"/>
              <a:pathLst>
                <a:path extrusionOk="0" h="7117" w="17554">
                  <a:moveTo>
                    <a:pt x="3606" y="1"/>
                  </a:moveTo>
                  <a:cubicBezTo>
                    <a:pt x="1818" y="1"/>
                    <a:pt x="273" y="1409"/>
                    <a:pt x="111" y="3294"/>
                  </a:cubicBezTo>
                  <a:cubicBezTo>
                    <a:pt x="0" y="5180"/>
                    <a:pt x="1459" y="7116"/>
                    <a:pt x="3285" y="7116"/>
                  </a:cubicBezTo>
                  <a:cubicBezTo>
                    <a:pt x="3460" y="7116"/>
                    <a:pt x="3638" y="7099"/>
                    <a:pt x="3818" y="7062"/>
                  </a:cubicBezTo>
                  <a:cubicBezTo>
                    <a:pt x="8437" y="6211"/>
                    <a:pt x="12995" y="4934"/>
                    <a:pt x="17553" y="3841"/>
                  </a:cubicBezTo>
                  <a:lnTo>
                    <a:pt x="17492" y="3233"/>
                  </a:lnTo>
                  <a:cubicBezTo>
                    <a:pt x="13117" y="2200"/>
                    <a:pt x="8741" y="984"/>
                    <a:pt x="4304" y="72"/>
                  </a:cubicBezTo>
                  <a:cubicBezTo>
                    <a:pt x="4069" y="24"/>
                    <a:pt x="3836" y="1"/>
                    <a:pt x="3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864675" y="2044475"/>
              <a:ext cx="433050" cy="171975"/>
            </a:xfrm>
            <a:custGeom>
              <a:rect b="b" l="l" r="r" t="t"/>
              <a:pathLst>
                <a:path extrusionOk="0" h="6879" w="17322">
                  <a:moveTo>
                    <a:pt x="13896" y="1"/>
                  </a:moveTo>
                  <a:cubicBezTo>
                    <a:pt x="13472" y="1"/>
                    <a:pt x="13028" y="66"/>
                    <a:pt x="12581" y="189"/>
                  </a:cubicBezTo>
                  <a:lnTo>
                    <a:pt x="1" y="3289"/>
                  </a:lnTo>
                  <a:lnTo>
                    <a:pt x="62" y="3896"/>
                  </a:lnTo>
                  <a:cubicBezTo>
                    <a:pt x="4194" y="4929"/>
                    <a:pt x="8327" y="6145"/>
                    <a:pt x="12581" y="6874"/>
                  </a:cubicBezTo>
                  <a:cubicBezTo>
                    <a:pt x="12657" y="6877"/>
                    <a:pt x="12734" y="6879"/>
                    <a:pt x="12810" y="6879"/>
                  </a:cubicBezTo>
                  <a:cubicBezTo>
                    <a:pt x="14252" y="6879"/>
                    <a:pt x="15675" y="6336"/>
                    <a:pt x="16714" y="5355"/>
                  </a:cubicBezTo>
                  <a:cubicBezTo>
                    <a:pt x="17321" y="4747"/>
                    <a:pt x="17261" y="2802"/>
                    <a:pt x="16774" y="1830"/>
                  </a:cubicBezTo>
                  <a:cubicBezTo>
                    <a:pt x="16230" y="560"/>
                    <a:pt x="15145" y="1"/>
                    <a:pt x="138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273650" y="3490450"/>
              <a:ext cx="433050" cy="168825"/>
            </a:xfrm>
            <a:custGeom>
              <a:rect b="b" l="l" r="r" t="t"/>
              <a:pathLst>
                <a:path extrusionOk="0" h="6753" w="17322">
                  <a:moveTo>
                    <a:pt x="4150" y="0"/>
                  </a:moveTo>
                  <a:cubicBezTo>
                    <a:pt x="2966" y="0"/>
                    <a:pt x="1436" y="783"/>
                    <a:pt x="609" y="1666"/>
                  </a:cubicBezTo>
                  <a:cubicBezTo>
                    <a:pt x="1" y="2334"/>
                    <a:pt x="1" y="4461"/>
                    <a:pt x="609" y="5130"/>
                  </a:cubicBezTo>
                  <a:cubicBezTo>
                    <a:pt x="1413" y="5988"/>
                    <a:pt x="2928" y="6752"/>
                    <a:pt x="4109" y="6752"/>
                  </a:cubicBezTo>
                  <a:cubicBezTo>
                    <a:pt x="4266" y="6752"/>
                    <a:pt x="4416" y="6739"/>
                    <a:pt x="4559" y="6710"/>
                  </a:cubicBezTo>
                  <a:cubicBezTo>
                    <a:pt x="8874" y="5981"/>
                    <a:pt x="13067" y="4765"/>
                    <a:pt x="17321" y="3671"/>
                  </a:cubicBezTo>
                  <a:lnTo>
                    <a:pt x="17321" y="3064"/>
                  </a:lnTo>
                  <a:cubicBezTo>
                    <a:pt x="13067" y="2030"/>
                    <a:pt x="8813" y="815"/>
                    <a:pt x="4498" y="25"/>
                  </a:cubicBezTo>
                  <a:cubicBezTo>
                    <a:pt x="4386" y="8"/>
                    <a:pt x="4270"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64675" y="3489450"/>
              <a:ext cx="431525" cy="170700"/>
            </a:xfrm>
            <a:custGeom>
              <a:rect b="b" l="l" r="r" t="t"/>
              <a:pathLst>
                <a:path extrusionOk="0" h="6828" w="17261">
                  <a:moveTo>
                    <a:pt x="13479" y="0"/>
                  </a:moveTo>
                  <a:cubicBezTo>
                    <a:pt x="13423" y="0"/>
                    <a:pt x="13367" y="2"/>
                    <a:pt x="13310" y="4"/>
                  </a:cubicBezTo>
                  <a:cubicBezTo>
                    <a:pt x="8874" y="855"/>
                    <a:pt x="4498" y="2070"/>
                    <a:pt x="62" y="3164"/>
                  </a:cubicBezTo>
                  <a:lnTo>
                    <a:pt x="1" y="3711"/>
                  </a:lnTo>
                  <a:cubicBezTo>
                    <a:pt x="4255" y="4805"/>
                    <a:pt x="8509" y="6021"/>
                    <a:pt x="12824" y="6811"/>
                  </a:cubicBezTo>
                  <a:cubicBezTo>
                    <a:pt x="12953" y="6822"/>
                    <a:pt x="13083" y="6828"/>
                    <a:pt x="13212" y="6828"/>
                  </a:cubicBezTo>
                  <a:cubicBezTo>
                    <a:pt x="14477" y="6828"/>
                    <a:pt x="15710" y="6296"/>
                    <a:pt x="16592" y="5413"/>
                  </a:cubicBezTo>
                  <a:cubicBezTo>
                    <a:pt x="17261" y="4258"/>
                    <a:pt x="17261" y="2861"/>
                    <a:pt x="16714" y="1645"/>
                  </a:cubicBezTo>
                  <a:cubicBezTo>
                    <a:pt x="15957" y="655"/>
                    <a:pt x="14754" y="0"/>
                    <a:pt x="13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3817575" y="4571325"/>
              <a:ext cx="267450" cy="379875"/>
            </a:xfrm>
            <a:custGeom>
              <a:rect b="b" l="l" r="r" t="t"/>
              <a:pathLst>
                <a:path extrusionOk="0" h="15195" w="10698">
                  <a:moveTo>
                    <a:pt x="6929" y="0"/>
                  </a:moveTo>
                  <a:cubicBezTo>
                    <a:pt x="5592" y="304"/>
                    <a:pt x="4437" y="1216"/>
                    <a:pt x="3830" y="2492"/>
                  </a:cubicBezTo>
                  <a:cubicBezTo>
                    <a:pt x="2310" y="6625"/>
                    <a:pt x="1277" y="10940"/>
                    <a:pt x="1" y="15194"/>
                  </a:cubicBezTo>
                  <a:cubicBezTo>
                    <a:pt x="3343" y="11973"/>
                    <a:pt x="6747" y="8995"/>
                    <a:pt x="9785" y="5713"/>
                  </a:cubicBezTo>
                  <a:cubicBezTo>
                    <a:pt x="10515" y="4498"/>
                    <a:pt x="10697" y="3039"/>
                    <a:pt x="10211" y="1763"/>
                  </a:cubicBezTo>
                  <a:cubicBezTo>
                    <a:pt x="9482" y="669"/>
                    <a:pt x="8266" y="0"/>
                    <a:pt x="6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3486375" y="5086375"/>
              <a:ext cx="267425" cy="379875"/>
            </a:xfrm>
            <a:custGeom>
              <a:rect b="b" l="l" r="r" t="t"/>
              <a:pathLst>
                <a:path extrusionOk="0" h="15195" w="10697">
                  <a:moveTo>
                    <a:pt x="10696" y="1"/>
                  </a:moveTo>
                  <a:cubicBezTo>
                    <a:pt x="7354" y="3161"/>
                    <a:pt x="4011" y="6139"/>
                    <a:pt x="973" y="9421"/>
                  </a:cubicBezTo>
                  <a:cubicBezTo>
                    <a:pt x="182" y="10576"/>
                    <a:pt x="0" y="12034"/>
                    <a:pt x="486" y="13371"/>
                  </a:cubicBezTo>
                  <a:cubicBezTo>
                    <a:pt x="1216" y="14465"/>
                    <a:pt x="2431" y="15195"/>
                    <a:pt x="3768" y="15195"/>
                  </a:cubicBezTo>
                  <a:cubicBezTo>
                    <a:pt x="5105" y="14891"/>
                    <a:pt x="6321" y="13979"/>
                    <a:pt x="6928" y="12703"/>
                  </a:cubicBezTo>
                  <a:cubicBezTo>
                    <a:pt x="8387" y="8570"/>
                    <a:pt x="9481" y="4316"/>
                    <a:pt x="106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819100" y="242675"/>
              <a:ext cx="267425" cy="376825"/>
            </a:xfrm>
            <a:custGeom>
              <a:rect b="b" l="l" r="r" t="t"/>
              <a:pathLst>
                <a:path extrusionOk="0" h="15073" w="10697">
                  <a:moveTo>
                    <a:pt x="6990" y="0"/>
                  </a:moveTo>
                  <a:cubicBezTo>
                    <a:pt x="5653" y="183"/>
                    <a:pt x="4498" y="973"/>
                    <a:pt x="3890" y="2127"/>
                  </a:cubicBezTo>
                  <a:cubicBezTo>
                    <a:pt x="2371" y="6442"/>
                    <a:pt x="1216" y="10879"/>
                    <a:pt x="1" y="15072"/>
                  </a:cubicBezTo>
                  <a:cubicBezTo>
                    <a:pt x="3282" y="11973"/>
                    <a:pt x="6686" y="8995"/>
                    <a:pt x="9785" y="5652"/>
                  </a:cubicBezTo>
                  <a:cubicBezTo>
                    <a:pt x="10515" y="4558"/>
                    <a:pt x="10697" y="3161"/>
                    <a:pt x="10211" y="1884"/>
                  </a:cubicBezTo>
                  <a:cubicBezTo>
                    <a:pt x="9542" y="790"/>
                    <a:pt x="8327" y="61"/>
                    <a:pt x="69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855575" y="606900"/>
              <a:ext cx="440625" cy="168000"/>
            </a:xfrm>
            <a:custGeom>
              <a:rect b="b" l="l" r="r" t="t"/>
              <a:pathLst>
                <a:path extrusionOk="0" h="6720" w="17625">
                  <a:moveTo>
                    <a:pt x="13694" y="0"/>
                  </a:moveTo>
                  <a:cubicBezTo>
                    <a:pt x="13567" y="0"/>
                    <a:pt x="13438" y="6"/>
                    <a:pt x="13310" y="17"/>
                  </a:cubicBezTo>
                  <a:cubicBezTo>
                    <a:pt x="8812" y="807"/>
                    <a:pt x="4437" y="2083"/>
                    <a:pt x="61" y="3117"/>
                  </a:cubicBezTo>
                  <a:lnTo>
                    <a:pt x="0" y="3603"/>
                  </a:lnTo>
                  <a:cubicBezTo>
                    <a:pt x="4437" y="4697"/>
                    <a:pt x="8812" y="5912"/>
                    <a:pt x="13310" y="6702"/>
                  </a:cubicBezTo>
                  <a:cubicBezTo>
                    <a:pt x="13438" y="6713"/>
                    <a:pt x="13566" y="6719"/>
                    <a:pt x="13694" y="6719"/>
                  </a:cubicBezTo>
                  <a:cubicBezTo>
                    <a:pt x="14960" y="6719"/>
                    <a:pt x="16189" y="6177"/>
                    <a:pt x="17017" y="5183"/>
                  </a:cubicBezTo>
                  <a:cubicBezTo>
                    <a:pt x="17625" y="4028"/>
                    <a:pt x="17625" y="2630"/>
                    <a:pt x="17017" y="1476"/>
                  </a:cubicBezTo>
                  <a:cubicBezTo>
                    <a:pt x="16134" y="538"/>
                    <a:pt x="14951" y="0"/>
                    <a:pt x="13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3272150" y="4933450"/>
              <a:ext cx="443675" cy="167050"/>
            </a:xfrm>
            <a:custGeom>
              <a:rect b="b" l="l" r="r" t="t"/>
              <a:pathLst>
                <a:path extrusionOk="0" h="6682" w="17747">
                  <a:moveTo>
                    <a:pt x="4074" y="1"/>
                  </a:moveTo>
                  <a:cubicBezTo>
                    <a:pt x="2901" y="1"/>
                    <a:pt x="1418" y="817"/>
                    <a:pt x="608" y="1681"/>
                  </a:cubicBezTo>
                  <a:cubicBezTo>
                    <a:pt x="0" y="2350"/>
                    <a:pt x="122" y="4538"/>
                    <a:pt x="729" y="5146"/>
                  </a:cubicBezTo>
                  <a:cubicBezTo>
                    <a:pt x="1668" y="6139"/>
                    <a:pt x="2957" y="6682"/>
                    <a:pt x="4279" y="6682"/>
                  </a:cubicBezTo>
                  <a:cubicBezTo>
                    <a:pt x="4412" y="6682"/>
                    <a:pt x="4546" y="6676"/>
                    <a:pt x="4680" y="6665"/>
                  </a:cubicBezTo>
                  <a:cubicBezTo>
                    <a:pt x="9055" y="5936"/>
                    <a:pt x="13370" y="4659"/>
                    <a:pt x="17746" y="3565"/>
                  </a:cubicBezTo>
                  <a:lnTo>
                    <a:pt x="17746" y="3140"/>
                  </a:lnTo>
                  <a:cubicBezTo>
                    <a:pt x="13310" y="2046"/>
                    <a:pt x="8934" y="770"/>
                    <a:pt x="4497" y="41"/>
                  </a:cubicBezTo>
                  <a:cubicBezTo>
                    <a:pt x="4362" y="14"/>
                    <a:pt x="4220" y="1"/>
                    <a:pt x="4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3855575" y="4932375"/>
              <a:ext cx="445175" cy="169900"/>
            </a:xfrm>
            <a:custGeom>
              <a:rect b="b" l="l" r="r" t="t"/>
              <a:pathLst>
                <a:path extrusionOk="0" h="6796" w="17807">
                  <a:moveTo>
                    <a:pt x="14063" y="1"/>
                  </a:moveTo>
                  <a:cubicBezTo>
                    <a:pt x="13971" y="1"/>
                    <a:pt x="13881" y="8"/>
                    <a:pt x="13796" y="23"/>
                  </a:cubicBezTo>
                  <a:cubicBezTo>
                    <a:pt x="9116" y="874"/>
                    <a:pt x="4558" y="2089"/>
                    <a:pt x="0" y="3183"/>
                  </a:cubicBezTo>
                  <a:lnTo>
                    <a:pt x="61" y="3608"/>
                  </a:lnTo>
                  <a:cubicBezTo>
                    <a:pt x="4376" y="4702"/>
                    <a:pt x="8691" y="5979"/>
                    <a:pt x="13127" y="6769"/>
                  </a:cubicBezTo>
                  <a:cubicBezTo>
                    <a:pt x="13246" y="6787"/>
                    <a:pt x="13371" y="6795"/>
                    <a:pt x="13501" y="6795"/>
                  </a:cubicBezTo>
                  <a:cubicBezTo>
                    <a:pt x="14691" y="6795"/>
                    <a:pt x="16255" y="6072"/>
                    <a:pt x="17078" y="5249"/>
                  </a:cubicBezTo>
                  <a:cubicBezTo>
                    <a:pt x="17685" y="4581"/>
                    <a:pt x="17807" y="2636"/>
                    <a:pt x="17138" y="1724"/>
                  </a:cubicBezTo>
                  <a:cubicBezTo>
                    <a:pt x="16525" y="888"/>
                    <a:pt x="15093" y="1"/>
                    <a:pt x="14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3816075" y="5080300"/>
              <a:ext cx="268950" cy="385950"/>
            </a:xfrm>
            <a:custGeom>
              <a:rect b="b" l="l" r="r" t="t"/>
              <a:pathLst>
                <a:path extrusionOk="0" h="15438" w="10758">
                  <a:moveTo>
                    <a:pt x="0" y="1"/>
                  </a:moveTo>
                  <a:lnTo>
                    <a:pt x="0" y="1"/>
                  </a:lnTo>
                  <a:cubicBezTo>
                    <a:pt x="1337" y="4498"/>
                    <a:pt x="2370" y="8813"/>
                    <a:pt x="3890" y="12946"/>
                  </a:cubicBezTo>
                  <a:cubicBezTo>
                    <a:pt x="4497" y="14222"/>
                    <a:pt x="5652" y="15134"/>
                    <a:pt x="6989" y="15438"/>
                  </a:cubicBezTo>
                  <a:cubicBezTo>
                    <a:pt x="8326" y="15438"/>
                    <a:pt x="9602" y="14708"/>
                    <a:pt x="10271" y="13614"/>
                  </a:cubicBezTo>
                  <a:cubicBezTo>
                    <a:pt x="10757" y="12277"/>
                    <a:pt x="10575" y="10819"/>
                    <a:pt x="9845" y="9664"/>
                  </a:cubicBezTo>
                  <a:cubicBezTo>
                    <a:pt x="6807" y="6382"/>
                    <a:pt x="3464" y="3343"/>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273650" y="607775"/>
              <a:ext cx="440650" cy="166800"/>
            </a:xfrm>
            <a:custGeom>
              <a:rect b="b" l="l" r="r" t="t"/>
              <a:pathLst>
                <a:path extrusionOk="0" h="6672" w="17626">
                  <a:moveTo>
                    <a:pt x="4050" y="1"/>
                  </a:moveTo>
                  <a:cubicBezTo>
                    <a:pt x="2881" y="1"/>
                    <a:pt x="1413" y="765"/>
                    <a:pt x="609" y="1623"/>
                  </a:cubicBezTo>
                  <a:cubicBezTo>
                    <a:pt x="1" y="2292"/>
                    <a:pt x="1" y="4419"/>
                    <a:pt x="609" y="5148"/>
                  </a:cubicBezTo>
                  <a:cubicBezTo>
                    <a:pt x="1532" y="6129"/>
                    <a:pt x="2784" y="6672"/>
                    <a:pt x="4106" y="6672"/>
                  </a:cubicBezTo>
                  <a:cubicBezTo>
                    <a:pt x="4175" y="6672"/>
                    <a:pt x="4245" y="6670"/>
                    <a:pt x="4316" y="6667"/>
                  </a:cubicBezTo>
                  <a:cubicBezTo>
                    <a:pt x="8813" y="5817"/>
                    <a:pt x="13189" y="4601"/>
                    <a:pt x="17625" y="3568"/>
                  </a:cubicBezTo>
                  <a:lnTo>
                    <a:pt x="17564" y="3082"/>
                  </a:lnTo>
                  <a:cubicBezTo>
                    <a:pt x="13250" y="2048"/>
                    <a:pt x="8935" y="772"/>
                    <a:pt x="4498" y="43"/>
                  </a:cubicBezTo>
                  <a:cubicBezTo>
                    <a:pt x="4356" y="14"/>
                    <a:pt x="4206" y="1"/>
                    <a:pt x="40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462050" y="1679625"/>
              <a:ext cx="287200" cy="368075"/>
            </a:xfrm>
            <a:custGeom>
              <a:rect b="b" l="l" r="r" t="t"/>
              <a:pathLst>
                <a:path extrusionOk="0" h="14723" w="11488">
                  <a:moveTo>
                    <a:pt x="4531" y="0"/>
                  </a:moveTo>
                  <a:cubicBezTo>
                    <a:pt x="3965" y="0"/>
                    <a:pt x="3391" y="140"/>
                    <a:pt x="2857" y="440"/>
                  </a:cubicBezTo>
                  <a:cubicBezTo>
                    <a:pt x="912" y="1473"/>
                    <a:pt x="1" y="4026"/>
                    <a:pt x="1520" y="5545"/>
                  </a:cubicBezTo>
                  <a:cubicBezTo>
                    <a:pt x="4802" y="8888"/>
                    <a:pt x="8448" y="11927"/>
                    <a:pt x="11487" y="14722"/>
                  </a:cubicBezTo>
                  <a:cubicBezTo>
                    <a:pt x="10454" y="11137"/>
                    <a:pt x="9299" y="6822"/>
                    <a:pt x="7901" y="2567"/>
                  </a:cubicBezTo>
                  <a:cubicBezTo>
                    <a:pt x="7460" y="980"/>
                    <a:pt x="6027" y="0"/>
                    <a:pt x="4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816075" y="1684550"/>
              <a:ext cx="268950" cy="385925"/>
            </a:xfrm>
            <a:custGeom>
              <a:rect b="b" l="l" r="r" t="t"/>
              <a:pathLst>
                <a:path extrusionOk="0" h="15437" w="10758">
                  <a:moveTo>
                    <a:pt x="7171" y="0"/>
                  </a:moveTo>
                  <a:cubicBezTo>
                    <a:pt x="5774" y="243"/>
                    <a:pt x="4558" y="1155"/>
                    <a:pt x="3950" y="2370"/>
                  </a:cubicBezTo>
                  <a:cubicBezTo>
                    <a:pt x="2431" y="6625"/>
                    <a:pt x="1337" y="10940"/>
                    <a:pt x="0" y="15437"/>
                  </a:cubicBezTo>
                  <a:cubicBezTo>
                    <a:pt x="3464" y="12094"/>
                    <a:pt x="6807" y="9177"/>
                    <a:pt x="9724" y="5956"/>
                  </a:cubicBezTo>
                  <a:cubicBezTo>
                    <a:pt x="10514" y="4801"/>
                    <a:pt x="10757" y="3343"/>
                    <a:pt x="10332" y="2006"/>
                  </a:cubicBezTo>
                  <a:cubicBezTo>
                    <a:pt x="9724" y="851"/>
                    <a:pt x="8508" y="61"/>
                    <a:pt x="7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486375" y="3655150"/>
              <a:ext cx="264375" cy="369225"/>
            </a:xfrm>
            <a:custGeom>
              <a:rect b="b" l="l" r="r" t="t"/>
              <a:pathLst>
                <a:path extrusionOk="0" h="14769" w="10575">
                  <a:moveTo>
                    <a:pt x="10575" y="1"/>
                  </a:moveTo>
                  <a:lnTo>
                    <a:pt x="10575" y="1"/>
                  </a:lnTo>
                  <a:cubicBezTo>
                    <a:pt x="7415" y="2918"/>
                    <a:pt x="3950" y="5956"/>
                    <a:pt x="729" y="9238"/>
                  </a:cubicBezTo>
                  <a:cubicBezTo>
                    <a:pt x="61" y="9968"/>
                    <a:pt x="0" y="12034"/>
                    <a:pt x="486" y="13006"/>
                  </a:cubicBezTo>
                  <a:cubicBezTo>
                    <a:pt x="1216" y="14100"/>
                    <a:pt x="2370" y="14769"/>
                    <a:pt x="3586" y="14769"/>
                  </a:cubicBezTo>
                  <a:cubicBezTo>
                    <a:pt x="4801" y="14586"/>
                    <a:pt x="6442" y="13492"/>
                    <a:pt x="6868" y="12399"/>
                  </a:cubicBezTo>
                  <a:cubicBezTo>
                    <a:pt x="8387" y="8144"/>
                    <a:pt x="9481" y="3829"/>
                    <a:pt x="105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817575" y="3643000"/>
              <a:ext cx="267450" cy="381375"/>
            </a:xfrm>
            <a:custGeom>
              <a:rect b="b" l="l" r="r" t="t"/>
              <a:pathLst>
                <a:path extrusionOk="0" h="15255" w="10698">
                  <a:moveTo>
                    <a:pt x="1" y="0"/>
                  </a:moveTo>
                  <a:cubicBezTo>
                    <a:pt x="1277" y="4315"/>
                    <a:pt x="2371" y="8691"/>
                    <a:pt x="3830" y="12885"/>
                  </a:cubicBezTo>
                  <a:cubicBezTo>
                    <a:pt x="4498" y="14161"/>
                    <a:pt x="5714" y="15012"/>
                    <a:pt x="7111" y="15255"/>
                  </a:cubicBezTo>
                  <a:cubicBezTo>
                    <a:pt x="8448" y="15133"/>
                    <a:pt x="9664" y="14343"/>
                    <a:pt x="10272" y="13188"/>
                  </a:cubicBezTo>
                  <a:cubicBezTo>
                    <a:pt x="10697" y="11973"/>
                    <a:pt x="10515" y="10575"/>
                    <a:pt x="9785" y="9481"/>
                  </a:cubicBezTo>
                  <a:cubicBezTo>
                    <a:pt x="6747" y="6199"/>
                    <a:pt x="3343" y="316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34"/>
          <p:cNvSpPr txBox="1"/>
          <p:nvPr/>
        </p:nvSpPr>
        <p:spPr>
          <a:xfrm>
            <a:off x="1863025" y="1250575"/>
            <a:ext cx="52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82" name="Google Shape;782;p34"/>
          <p:cNvSpPr txBox="1"/>
          <p:nvPr/>
        </p:nvSpPr>
        <p:spPr>
          <a:xfrm>
            <a:off x="753650" y="1204725"/>
            <a:ext cx="74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a:t>
            </a:r>
            <a:r>
              <a:rPr lang="en">
                <a:latin typeface="Times New Roman"/>
                <a:ea typeface="Times New Roman"/>
                <a:cs typeface="Times New Roman"/>
                <a:sym typeface="Times New Roman"/>
              </a:rPr>
              <a:t>ur survey form consisted of 2 sections. </a:t>
            </a:r>
            <a:endParaRPr>
              <a:latin typeface="Times New Roman"/>
              <a:ea typeface="Times New Roman"/>
              <a:cs typeface="Times New Roman"/>
              <a:sym typeface="Times New Roman"/>
            </a:endParaRPr>
          </a:p>
        </p:txBody>
      </p:sp>
      <p:sp>
        <p:nvSpPr>
          <p:cNvPr id="783" name="Google Shape;783;p34"/>
          <p:cNvSpPr txBox="1"/>
          <p:nvPr/>
        </p:nvSpPr>
        <p:spPr>
          <a:xfrm>
            <a:off x="867875" y="3782825"/>
            <a:ext cx="755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We used both the tests (our self designed one and standard one) to find the relationship between students’ social media addiction and their loneliness levels.</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Housing Plan Project Proposal by Slidesgo">
  <a:themeElements>
    <a:clrScheme name="Simple Light">
      <a:dk1>
        <a:srgbClr val="191919"/>
      </a:dk1>
      <a:lt1>
        <a:srgbClr val="EEEEE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